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comments+xml" PartName="/ppt/comments/comment2.xml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Master+xml" PartName="/ppt/slideMasters/slideMaster6.xml"/>
  <Override ContentType="application/vnd.openxmlformats-officedocument.presentationml.slideMaster+xml" PartName="/ppt/slideMasters/slideMaster5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7.xml"/>
  <Override ContentType="application/vnd.openxmlformats-officedocument.theme+xml" PartName="/ppt/theme/theme6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721" r:id="rId4"/>
    <p:sldMasterId id="2147483722" r:id="rId5"/>
    <p:sldMasterId id="2147483723" r:id="rId6"/>
    <p:sldMasterId id="2147483724" r:id="rId7"/>
    <p:sldMasterId id="2147483725" r:id="rId8"/>
    <p:sldMasterId id="2147483726" r:id="rId9"/>
  </p:sldMasterIdLst>
  <p:notesMasterIdLst>
    <p:notesMasterId r:id="rId10"/>
  </p:notesMasterIdLst>
  <p:sldIdLst>
    <p:sldId id="256" r:id="rId11"/>
    <p:sldId id="257" r:id="rId12"/>
    <p:sldId id="258" r:id="rId13"/>
    <p:sldId id="259" r:id="rId14"/>
    <p:sldId id="260" r:id="rId15"/>
    <p:sldId id="261" r:id="rId16"/>
    <p:sldId id="262" r:id="rId17"/>
    <p:sldId id="263" r:id="rId18"/>
    <p:sldId id="264" r:id="rId19"/>
    <p:sldId id="265" r:id="rId20"/>
    <p:sldId id="266" r:id="rId21"/>
    <p:sldId id="267" r:id="rId22"/>
    <p:sldId id="268" r:id="rId23"/>
    <p:sldId id="269" r:id="rId24"/>
    <p:sldId id="270" r:id="rId25"/>
    <p:sldId id="271" r:id="rId26"/>
    <p:sldId id="272" r:id="rId27"/>
    <p:sldId id="273" r:id="rId28"/>
    <p:sldId id="274" r:id="rId29"/>
    <p:sldId id="275" r:id="rId30"/>
    <p:sldId id="276" r:id="rId31"/>
    <p:sldId id="277" r:id="rId32"/>
    <p:sldId id="278" r:id="rId33"/>
    <p:sldId id="279" r:id="rId34"/>
    <p:sldId id="280" r:id="rId35"/>
    <p:sldId id="281" r:id="rId36"/>
    <p:sldId id="282" r:id="rId37"/>
    <p:sldId id="283" r:id="rId38"/>
    <p:sldId id="284" r:id="rId39"/>
    <p:sldId id="285" r:id="rId40"/>
    <p:sldId id="286" r:id="rId41"/>
    <p:sldId id="287" r:id="rId42"/>
    <p:sldId id="288" r:id="rId43"/>
    <p:sldId id="289" r:id="rId44"/>
    <p:sldId id="290" r:id="rId45"/>
    <p:sldId id="291" r:id="rId46"/>
    <p:sldId id="292" r:id="rId47"/>
    <p:sldId id="293" r:id="rId48"/>
    <p:sldId id="294" r:id="rId49"/>
    <p:sldId id="295" r:id="rId50"/>
    <p:sldId id="296" r:id="rId51"/>
    <p:sldId id="297" r:id="rId52"/>
    <p:sldId id="298" r:id="rId53"/>
    <p:sldId id="299" r:id="rId54"/>
    <p:sldId id="300" r:id="rId55"/>
    <p:sldId id="301" r:id="rId56"/>
    <p:sldId id="302" r:id="rId57"/>
    <p:sldId id="303" r:id="rId58"/>
    <p:sldId id="304" r:id="rId59"/>
    <p:sldId id="305" r:id="rId60"/>
    <p:sldId id="306" r:id="rId61"/>
    <p:sldId id="307" r:id="rId62"/>
    <p:sldId id="308" r:id="rId63"/>
    <p:sldId id="309" r:id="rId64"/>
    <p:sldId id="310" r:id="rId65"/>
    <p:sldId id="311" r:id="rId66"/>
    <p:sldId id="312" r:id="rId67"/>
    <p:sldId id="313" r:id="rId68"/>
    <p:sldId id="314" r:id="rId69"/>
    <p:sldId id="315" r:id="rId70"/>
    <p:sldId id="316" r:id="rId71"/>
    <p:sldId id="317" r:id="rId72"/>
    <p:sldId id="318" r:id="rId73"/>
    <p:sldId id="319" r:id="rId74"/>
    <p:sldId id="320" r:id="rId75"/>
    <p:sldId id="321" r:id="rId76"/>
    <p:sldId id="322" r:id="rId77"/>
    <p:sldId id="323" r:id="rId78"/>
    <p:sldId id="324" r:id="rId79"/>
    <p:sldId id="325" r:id="rId80"/>
    <p:sldId id="326" r:id="rId81"/>
    <p:sldId id="327" r:id="rId82"/>
  </p:sldIdLst>
  <p:sldSz cy="5143500" cx="9144000"/>
  <p:notesSz cx="6858000" cy="9144000"/>
  <p:embeddedFontLst>
    <p:embeddedFont>
      <p:font typeface="Helvetica Neue"/>
      <p:regular r:id="rId83"/>
      <p:bold r:id="rId84"/>
      <p:italic r:id="rId85"/>
      <p:boldItalic r:id="rId86"/>
    </p:embeddedFont>
    <p:embeddedFont>
      <p:font typeface="Helvetica Neue Light"/>
      <p:regular r:id="rId87"/>
      <p:bold r:id="rId88"/>
      <p:italic r:id="rId89"/>
      <p:boldItalic r:id="rId90"/>
    </p:embeddedFont>
    <p:embeddedFont>
      <p:font typeface="Gill Sans"/>
      <p:regular r:id="rId91"/>
      <p:bold r:id="rId9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Author clrIdx="0" id="0" initials="" lastIdx="1" name="Jin Sam Kim"/>
  <p:cmAuthor clrIdx="1" id="1" initials="" lastIdx="2" name="Sung Kim"/>
  <p:cmAuthor clrIdx="2" id="2" initials="" lastIdx="1" name="박종봉"/>
  <p:cmAuthor clrIdx="3" id="3" initials="" lastIdx="2" name="Mien Dinh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0.xml"/><Relationship Id="rId84" Type="http://schemas.openxmlformats.org/officeDocument/2006/relationships/font" Target="fonts/HelveticaNeue-bold.fntdata"/><Relationship Id="rId83" Type="http://schemas.openxmlformats.org/officeDocument/2006/relationships/font" Target="fonts/HelveticaNeue-regular.fntdata"/><Relationship Id="rId42" Type="http://schemas.openxmlformats.org/officeDocument/2006/relationships/slide" Target="slides/slide32.xml"/><Relationship Id="rId86" Type="http://schemas.openxmlformats.org/officeDocument/2006/relationships/font" Target="fonts/HelveticaNeue-boldItalic.fntdata"/><Relationship Id="rId41" Type="http://schemas.openxmlformats.org/officeDocument/2006/relationships/slide" Target="slides/slide31.xml"/><Relationship Id="rId85" Type="http://schemas.openxmlformats.org/officeDocument/2006/relationships/font" Target="fonts/HelveticaNeue-italic.fntdata"/><Relationship Id="rId44" Type="http://schemas.openxmlformats.org/officeDocument/2006/relationships/slide" Target="slides/slide34.xml"/><Relationship Id="rId88" Type="http://schemas.openxmlformats.org/officeDocument/2006/relationships/font" Target="fonts/HelveticaNeueLight-bold.fntdata"/><Relationship Id="rId43" Type="http://schemas.openxmlformats.org/officeDocument/2006/relationships/slide" Target="slides/slide33.xml"/><Relationship Id="rId87" Type="http://schemas.openxmlformats.org/officeDocument/2006/relationships/font" Target="fonts/HelveticaNeueLight-regular.fntdata"/><Relationship Id="rId46" Type="http://schemas.openxmlformats.org/officeDocument/2006/relationships/slide" Target="slides/slide36.xml"/><Relationship Id="rId45" Type="http://schemas.openxmlformats.org/officeDocument/2006/relationships/slide" Target="slides/slide35.xml"/><Relationship Id="rId89" Type="http://schemas.openxmlformats.org/officeDocument/2006/relationships/font" Target="fonts/HelveticaNeueLight-italic.fntdata"/><Relationship Id="rId80" Type="http://schemas.openxmlformats.org/officeDocument/2006/relationships/slide" Target="slides/slide70.xml"/><Relationship Id="rId82" Type="http://schemas.openxmlformats.org/officeDocument/2006/relationships/slide" Target="slides/slide72.xml"/><Relationship Id="rId81" Type="http://schemas.openxmlformats.org/officeDocument/2006/relationships/slide" Target="slides/slide71.xml"/><Relationship Id="rId1" Type="http://schemas.openxmlformats.org/officeDocument/2006/relationships/theme" Target="theme/theme5.xml"/><Relationship Id="rId2" Type="http://schemas.openxmlformats.org/officeDocument/2006/relationships/presProps" Target="presProps.xml"/><Relationship Id="rId3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48" Type="http://schemas.openxmlformats.org/officeDocument/2006/relationships/slide" Target="slides/slide38.xml"/><Relationship Id="rId47" Type="http://schemas.openxmlformats.org/officeDocument/2006/relationships/slide" Target="slides/slide37.xml"/><Relationship Id="rId49" Type="http://schemas.openxmlformats.org/officeDocument/2006/relationships/slide" Target="slides/slide39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slideMaster" Target="slideMasters/slideMaster4.xml"/><Relationship Id="rId8" Type="http://schemas.openxmlformats.org/officeDocument/2006/relationships/slideMaster" Target="slideMasters/slideMaster5.xml"/><Relationship Id="rId73" Type="http://schemas.openxmlformats.org/officeDocument/2006/relationships/slide" Target="slides/slide63.xml"/><Relationship Id="rId72" Type="http://schemas.openxmlformats.org/officeDocument/2006/relationships/slide" Target="slides/slide62.xml"/><Relationship Id="rId31" Type="http://schemas.openxmlformats.org/officeDocument/2006/relationships/slide" Target="slides/slide21.xml"/><Relationship Id="rId75" Type="http://schemas.openxmlformats.org/officeDocument/2006/relationships/slide" Target="slides/slide65.xml"/><Relationship Id="rId30" Type="http://schemas.openxmlformats.org/officeDocument/2006/relationships/slide" Target="slides/slide20.xml"/><Relationship Id="rId74" Type="http://schemas.openxmlformats.org/officeDocument/2006/relationships/slide" Target="slides/slide64.xml"/><Relationship Id="rId33" Type="http://schemas.openxmlformats.org/officeDocument/2006/relationships/slide" Target="slides/slide23.xml"/><Relationship Id="rId77" Type="http://schemas.openxmlformats.org/officeDocument/2006/relationships/slide" Target="slides/slide67.xml"/><Relationship Id="rId32" Type="http://schemas.openxmlformats.org/officeDocument/2006/relationships/slide" Target="slides/slide22.xml"/><Relationship Id="rId76" Type="http://schemas.openxmlformats.org/officeDocument/2006/relationships/slide" Target="slides/slide66.xml"/><Relationship Id="rId35" Type="http://schemas.openxmlformats.org/officeDocument/2006/relationships/slide" Target="slides/slide25.xml"/><Relationship Id="rId79" Type="http://schemas.openxmlformats.org/officeDocument/2006/relationships/slide" Target="slides/slide69.xml"/><Relationship Id="rId34" Type="http://schemas.openxmlformats.org/officeDocument/2006/relationships/slide" Target="slides/slide24.xml"/><Relationship Id="rId78" Type="http://schemas.openxmlformats.org/officeDocument/2006/relationships/slide" Target="slides/slide68.xml"/><Relationship Id="rId71" Type="http://schemas.openxmlformats.org/officeDocument/2006/relationships/slide" Target="slides/slide61.xml"/><Relationship Id="rId70" Type="http://schemas.openxmlformats.org/officeDocument/2006/relationships/slide" Target="slides/slide60.xml"/><Relationship Id="rId37" Type="http://schemas.openxmlformats.org/officeDocument/2006/relationships/slide" Target="slides/slide27.xml"/><Relationship Id="rId36" Type="http://schemas.openxmlformats.org/officeDocument/2006/relationships/slide" Target="slides/slide26.xml"/><Relationship Id="rId39" Type="http://schemas.openxmlformats.org/officeDocument/2006/relationships/slide" Target="slides/slide29.xml"/><Relationship Id="rId38" Type="http://schemas.openxmlformats.org/officeDocument/2006/relationships/slide" Target="slides/slide28.xml"/><Relationship Id="rId62" Type="http://schemas.openxmlformats.org/officeDocument/2006/relationships/slide" Target="slides/slide52.xml"/><Relationship Id="rId61" Type="http://schemas.openxmlformats.org/officeDocument/2006/relationships/slide" Target="slides/slide51.xml"/><Relationship Id="rId20" Type="http://schemas.openxmlformats.org/officeDocument/2006/relationships/slide" Target="slides/slide10.xml"/><Relationship Id="rId64" Type="http://schemas.openxmlformats.org/officeDocument/2006/relationships/slide" Target="slides/slide54.xml"/><Relationship Id="rId63" Type="http://schemas.openxmlformats.org/officeDocument/2006/relationships/slide" Target="slides/slide53.xml"/><Relationship Id="rId22" Type="http://schemas.openxmlformats.org/officeDocument/2006/relationships/slide" Target="slides/slide12.xml"/><Relationship Id="rId66" Type="http://schemas.openxmlformats.org/officeDocument/2006/relationships/slide" Target="slides/slide56.xml"/><Relationship Id="rId21" Type="http://schemas.openxmlformats.org/officeDocument/2006/relationships/slide" Target="slides/slide11.xml"/><Relationship Id="rId65" Type="http://schemas.openxmlformats.org/officeDocument/2006/relationships/slide" Target="slides/slide55.xml"/><Relationship Id="rId24" Type="http://schemas.openxmlformats.org/officeDocument/2006/relationships/slide" Target="slides/slide14.xml"/><Relationship Id="rId68" Type="http://schemas.openxmlformats.org/officeDocument/2006/relationships/slide" Target="slides/slide58.xml"/><Relationship Id="rId23" Type="http://schemas.openxmlformats.org/officeDocument/2006/relationships/slide" Target="slides/slide13.xml"/><Relationship Id="rId67" Type="http://schemas.openxmlformats.org/officeDocument/2006/relationships/slide" Target="slides/slide57.xml"/><Relationship Id="rId60" Type="http://schemas.openxmlformats.org/officeDocument/2006/relationships/slide" Target="slides/slide50.xml"/><Relationship Id="rId26" Type="http://schemas.openxmlformats.org/officeDocument/2006/relationships/slide" Target="slides/slide16.xml"/><Relationship Id="rId25" Type="http://schemas.openxmlformats.org/officeDocument/2006/relationships/slide" Target="slides/slide15.xml"/><Relationship Id="rId69" Type="http://schemas.openxmlformats.org/officeDocument/2006/relationships/slide" Target="slides/slide59.xml"/><Relationship Id="rId28" Type="http://schemas.openxmlformats.org/officeDocument/2006/relationships/slide" Target="slides/slide18.xml"/><Relationship Id="rId27" Type="http://schemas.openxmlformats.org/officeDocument/2006/relationships/slide" Target="slides/slide17.xml"/><Relationship Id="rId29" Type="http://schemas.openxmlformats.org/officeDocument/2006/relationships/slide" Target="slides/slide19.xml"/><Relationship Id="rId51" Type="http://schemas.openxmlformats.org/officeDocument/2006/relationships/slide" Target="slides/slide41.xml"/><Relationship Id="rId50" Type="http://schemas.openxmlformats.org/officeDocument/2006/relationships/slide" Target="slides/slide40.xml"/><Relationship Id="rId53" Type="http://schemas.openxmlformats.org/officeDocument/2006/relationships/slide" Target="slides/slide43.xml"/><Relationship Id="rId52" Type="http://schemas.openxmlformats.org/officeDocument/2006/relationships/slide" Target="slides/slide42.xml"/><Relationship Id="rId11" Type="http://schemas.openxmlformats.org/officeDocument/2006/relationships/slide" Target="slides/slide1.xml"/><Relationship Id="rId55" Type="http://schemas.openxmlformats.org/officeDocument/2006/relationships/slide" Target="slides/slide45.xml"/><Relationship Id="rId10" Type="http://schemas.openxmlformats.org/officeDocument/2006/relationships/notesMaster" Target="notesMasters/notesMaster1.xml"/><Relationship Id="rId54" Type="http://schemas.openxmlformats.org/officeDocument/2006/relationships/slide" Target="slides/slide44.xml"/><Relationship Id="rId13" Type="http://schemas.openxmlformats.org/officeDocument/2006/relationships/slide" Target="slides/slide3.xml"/><Relationship Id="rId57" Type="http://schemas.openxmlformats.org/officeDocument/2006/relationships/slide" Target="slides/slide47.xml"/><Relationship Id="rId12" Type="http://schemas.openxmlformats.org/officeDocument/2006/relationships/slide" Target="slides/slide2.xml"/><Relationship Id="rId56" Type="http://schemas.openxmlformats.org/officeDocument/2006/relationships/slide" Target="slides/slide46.xml"/><Relationship Id="rId91" Type="http://schemas.openxmlformats.org/officeDocument/2006/relationships/font" Target="fonts/GillSans-regular.fntdata"/><Relationship Id="rId90" Type="http://schemas.openxmlformats.org/officeDocument/2006/relationships/font" Target="fonts/HelveticaNeueLight-boldItalic.fntdata"/><Relationship Id="rId92" Type="http://schemas.openxmlformats.org/officeDocument/2006/relationships/font" Target="fonts/GillSans-bold.fntdata"/><Relationship Id="rId15" Type="http://schemas.openxmlformats.org/officeDocument/2006/relationships/slide" Target="slides/slide5.xml"/><Relationship Id="rId59" Type="http://schemas.openxmlformats.org/officeDocument/2006/relationships/slide" Target="slides/slide49.xml"/><Relationship Id="rId14" Type="http://schemas.openxmlformats.org/officeDocument/2006/relationships/slide" Target="slides/slide4.xml"/><Relationship Id="rId58" Type="http://schemas.openxmlformats.org/officeDocument/2006/relationships/slide" Target="slides/slide48.xml"/><Relationship Id="rId17" Type="http://schemas.openxmlformats.org/officeDocument/2006/relationships/slide" Target="slides/slide7.xml"/><Relationship Id="rId16" Type="http://schemas.openxmlformats.org/officeDocument/2006/relationships/slide" Target="slides/slide6.xml"/><Relationship Id="rId19" Type="http://schemas.openxmlformats.org/officeDocument/2006/relationships/slide" Target="slides/slide9.xml"/><Relationship Id="rId18" Type="http://schemas.openxmlformats.org/officeDocument/2006/relationships/slide" Target="slides/slide8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0" idx="1" dt="2017-09-27T01:45:35.833">
    <p:pos x="6000" y="0"/>
    <p:text>이전 강의보다 더 정리가 잘되어 있어서 눈에 더 잘들어 오네요. ^^ 감사합니다.</p:text>
  </p:cm>
  <p:cm authorId="1" idx="1" dt="2017-03-07T13:54:12.696">
    <p:pos x="6000" y="100"/>
    <p:text>_Marked as resolved_</p:text>
  </p:cm>
  <p:cm authorId="2" idx="1" dt="2017-09-27T01:45:35.833">
    <p:pos x="6000" y="200"/>
    <p:text>_Re-opened_</p:text>
  </p:cm>
</p:cmLst>
</file>

<file path=ppt/comments/comment2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3" idx="1" dt="2017-05-27T05:53:54.863">
    <p:pos x="6000" y="0"/>
    <p:text>before doing back propagation, Network stores derivative of all gates which later use for the chain rule :-)</p:text>
  </p:cm>
  <p:cm authorId="1" idx="2" dt="2017-05-26T17:46:29.445">
    <p:pos x="6000" y="100"/>
    <p:text>Yes! That's what we are going to explain. Is it not clear or should I make it more clear?</p:text>
  </p:cm>
  <p:cm authorId="3" idx="2" dt="2017-05-27T05:53:54.863">
    <p:pos x="6000" y="200"/>
    <p:text>yes, I think you should :-). First time, I don't know why how to get derivative of final gate, I only understand when I move forward a couple of slides and comeback.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hape 303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Shape 30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Shape 381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Shape 38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Shape 389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Shape 390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Shape 399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Shape 400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Shape 40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Shape 41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Shape 416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Shape 417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Shape 426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Shape 427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Shape 434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Shape 435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Shape 440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" name="Shape 441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Shape 446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Shape 447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Shape 457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" name="Shape 458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Shape 31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Shape 31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Shape 464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" name="Shape 465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Shape 472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Shape 47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Shape 480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" name="Shape 481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Shape 489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0" name="Shape 490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Shape 497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Shape 498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Shape 505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Shape 506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Shape 51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Shape 51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Shape 519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" name="Shape 520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Shape 526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7" name="Shape 527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Shape 533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Shape 53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Shape 321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Shape 539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Shape 540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Shape 5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Shape 5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Shape 557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" name="Shape 558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Shape 567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8" name="Shape 568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Shape 573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4" name="Shape 57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Shape 581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2" name="Shape 58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Shape 587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8" name="Shape 588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Shape 593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4" name="Shape 59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Shape 604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5" name="Shape 605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Shape 611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2" name="Shape 61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Shape 3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Shape 619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0" name="Shape 620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Shape 626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7" name="Shape 627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Shape 633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4" name="Shape 63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Shape 641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2" name="Shape 64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Shape 647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8" name="Shape 648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Shape 654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5" name="Shape 655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Shape 662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3" name="Shape 66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Shape 669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0" name="Shape 670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Shape 680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1" name="Shape 681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Shape 6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1" name="Shape 6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Shape 341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Shape 34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Shape 707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8" name="Shape 708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Shape 718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9" name="Shape 71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Shape 725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6" name="Shape 726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Shape 73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4" name="Shape 734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Shape 740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1" name="Shape 741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Shape 754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5" name="Shape 755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Shape 765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66" name="Shape 766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2413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9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E=loss(a_1, t) = -\sum{t*log(a_1) + (1-t)*log(1-a_1)}</a:t>
            </a:r>
            <a:endParaRPr sz="19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(1)\frac{\partial{E}}{\partial{a_1}}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(2)\frac{\partial{E}}{\partial{l}}={\color{blue}\frac{\partial{E}}{\partial{a_1}}}\frac{\partial{a_1}}{\partial{l}}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(3)\frac{\partial{E}}{\partial{b}}={\color{blue}\frac{\partial{E}}{\partial{l}}}\frac{\partial{l}}{\partial{b}}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(4)\frac{\partial{E}}{\partial{o}}={\color{blue}\frac{\partial{E}}{\partial{l}}}\frac{\partial{l}}{\partial{o}}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(5)\frac{\partial{E}}{\partial{w_2}}=\frac{\partial{E}}{\partial{o_2}}\frac{\partial{o_2}}{\partial{w_2}}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pre-computed- derivative  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l=o+b,~\frac{\partial{l}}{\partial{o}}=1,~\frac{\partial{l}}{\partial{b}}=1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o=aw,~\frac{\partial{o}}{\partial{w}}=a,~\frac{\partial{o}}{\partial{a}}=w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o=sigmoid(l)=\frac{1}{1+e^{-l}},~\frac{\partial{a}}{\partial{l}}=a(1-a)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E=\frac{1}{2}(a-t)^2,~ \frac{\partial{E}}{\partial{a}}=a-t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E=-\sum{t*log(a)+(1-t)*log(1-a)}, ~ \frac{\partial{E}}{\partial{a}}=\frac{a-t}{a(1-a)}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Solutions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(1)\frac{\partial{E}}{\partial{a_1}}=\frac{a_1-t}{a_1(1-a_1)}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(2)\frac{\partial{E}}{\partial{l}}=\frac{\partial{E}}{\partial{a_1}}{\color{cyan}\frac{\partial{a_1}}{\partial{l}}}=\frac{a_1-t}{a_1(1-a_1)}*{\color{cyan} a_1(1-a_1)=a_1-t}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(3)\frac{\partial{E}}{\partial{b}}=\frac{\partial{E}}{\partial{l}}{\color{cyan}\frac{\partial{l}}{\partial{b}}}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=\frac{\partial{E}}{\partial{l}}*{\color{cyan}1}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(4)\frac{\partial{E}}{\partial{o}}=\frac{\partial{E}}{\partial{l}}{\color{cyan}\frac{\partial{l}}{\partial{o}}}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=\frac{\partial{E}}{\partial{l}}*{\color{cyan}1}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(5)\frac{\partial{E}}{\partial{w}}=\frac{\partial{E}}{\partial{o}}{\color{cyan}\frac{\partial{o}}{\partial{w}}}=\frac{\partial{E}}{\partial{o}}{\color{cyan}a_0}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Network update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w = w - \alpha \frac{\partial{E}}{\partial{w}}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b = b - \alpha \frac{\partial{E}}{\partial{b}}</a:t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Shape 784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85" name="Shape 785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2413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9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E=loss(a_1, t) = -\sum{t*log(a_1) + (1-t)*log(1-a_1)}</a:t>
            </a:r>
            <a:endParaRPr sz="19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(1)\frac{\partial{E}}{\partial{a_1}}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(2)\frac{\partial{E}}{\partial{l}}={\color{blue}\frac{\partial{E}}{\partial{a_1}}}\frac{\partial{a_1}}{\partial{l}}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(3)\frac{\partial{E}}{\partial{b}}={\color{blue}\frac{\partial{E}}{\partial{l}}}\frac{\partial{l}}{\partial{b}}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(4)\frac{\partial{E}}{\partial{o}}={\color{blue}\frac{\partial{E}}{\partial{l}}}\frac{\partial{l}}{\partial{o}}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(5)\frac{\partial{E}}{\partial{w_2}}=\frac{\partial{E}}{\partial{o_2}}\frac{\partial{o_2}}{\partial{w_2}}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pre-computed- derivative  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l=o+b,~\frac{\partial{l}}{\partial{o}}=1,~\frac{\partial{l}}{\partial{b}}=1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o=aw,~\frac{\partial{o}}{\partial{w}}=a,~\frac{\partial{o}}{\partial{a}}=w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o=sigmoid(l)=\frac{1}{1+e^{-l}},~\frac{\partial{a}}{\partial{l}}=a(1-a)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E=\frac{1}{2}(a-t)^2,~ \frac{\partial{E}}{\partial{a}}=a-t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E=-\sum{t*log(a)+(1-t)*log(1-a)}, ~ \frac{\partial{E}}{\partial{a}}=\frac{a-t}{a(1-a)}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Solutions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(1)\frac{\partial{E}}{\partial{a_1}}=\frac{a_1-t}{a_1(1-a_1)}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(2)\frac{\partial{E}}{\partial{l}}=\frac{\partial{E}}{\partial{a_1}}{\color{cyan}\frac{\partial{a_1}}{\partial{l}}}=\frac{a_1-t}{a_1(1-a_1)}*{\color{cyan} a_1(1-a_1)=a_1-t}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(3)\frac{\partial{E}}{\partial{b}}=\frac{\partial{E}}{\partial{l}}{\color{cyan}\frac{\partial{l}}{\partial{b}}}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=\frac{\partial{E}}{\partial{l}}*{\color{cyan}1}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(4)\frac{\partial{E}}{\partial{o}}=\frac{\partial{E}}{\partial{l}}{\color{cyan}\frac{\partial{l}}{\partial{o}}}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=\frac{\partial{E}}{\partial{l}}*{\color{cyan}1}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(5)\frac{\partial{E}}{\partial{w}}=\frac{\partial{E}}{\partial{o}}{\color{cyan}\frac{\partial{o}}{\partial{w}}}=\frac{\partial{E}}{\partial{o}}{\color{cyan}a_0}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Network update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w = w - \alpha \frac{\partial{E}}{\partial{w}}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b = b - \alpha \frac{\partial{E}}{\partial{b}}</a:t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Shape 813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14" name="Shape 814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2413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9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E=loss(a_1, t) = -\sum{t*log(a_1) + (1-t)*log(1-a_1)}</a:t>
            </a:r>
            <a:endParaRPr sz="19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(1)\frac{\partial{E}}{\partial{a_1}}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(2)\frac{\partial{E}}{\partial{l}}={\color{blue}\frac{\partial{E}}{\partial{a_1}}}\frac{\partial{a_1}}{\partial{l}}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(3)\frac{\partial{E}}{\partial{b}}={\color{blue}\frac{\partial{E}}{\partial{l}}}\frac{\partial{l}}{\partial{b}}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(4)\frac{\partial{E}}{\partial{o}}={\color{blue}\frac{\partial{E}}{\partial{l}}}\frac{\partial{l}}{\partial{o}}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(5)\frac{\partial{E}}{\partial{w_2}}=\frac{\partial{E}}{\partial{o_2}}\frac{\partial{o_2}}{\partial{w_2}}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pre-computed- derivative  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l=o+b,~\frac{\partial{l}}{\partial{o}}=1,~\frac{\partial{l}}{\partial{b}}=1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o=aw,~\frac{\partial{o}}{\partial{w}}=a,~\frac{\partial{o}}{\partial{a}}=w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o=sigmoid(l)=\frac{1}{1+e^{-l}},~\frac{\partial{a}}{\partial{l}}=a(1-a)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E=\frac{1}{2}(a-t)^2,~ \frac{\partial{E}}{\partial{a}}=a-t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E=-\sum{t*log(a)+(1-t)*log(1-a)}, ~ \frac{\partial{E}}{\partial{a}}=\frac{a-t}{a(1-a)}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Solutions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(1)\frac{\partial{E}}{\partial{a_1}}=\frac{a_1-t}{a_1(1-a_1)}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(2)\frac{\partial{E}}{\partial{l}}=\frac{\partial{E}}{\partial{a_1}}{\color{cyan}\frac{\partial{a_1}}{\partial{l}}}=\frac{a_1-t}{a_1(1-a_1)}*{\color{cyan} a_1(1-a_1)=a_1-t}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(3)\frac{\partial{E}}{\partial{b}}=\frac{\partial{E}}{\partial{l}}{\color{cyan}\frac{\partial{l}}{\partial{b}}}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=\frac{\partial{E}}{\partial{l}}*{\color{cyan}1}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(4)\frac{\partial{E}}{\partial{o}}=\frac{\partial{E}}{\partial{l}}{\color{cyan}\frac{\partial{l}}{\partial{o}}}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=\frac{\partial{E}}{\partial{l}}*{\color{cyan}1}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(5)\frac{\partial{E}}{\partial{w}}=\frac{\partial{E}}{\partial{o}}{\color{cyan}\frac{\partial{o}}{\partial{w}}}=\frac{\partial{E}}{\partial{o}}{\color{cyan}a_0}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Network update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w = w - \alpha \frac{\partial{E}}{\partial{w}}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b = b - \alpha \frac{\partial{E}}{\partial{b}}</a:t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2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Shape 843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44" name="Shape 844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(1)\frac{\partial{E}}{\partial{a_1}}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(2)\frac{\partial{E}}{\partial{l}}={\color{blue}\frac{\partial{E}}{\partial{a_1}}}\frac{\partial{a_1}}{\partial{l}}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(3)\frac{\partial{E}}{\partial{b}}={\color{blue}\frac{\partial{E}}{\partial{l}}}\frac{\partial{l}}{\partial{b}}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(4)\frac{\partial{E}}{\partial{o}}={\color{blue}\frac{\partial{E}}{\partial{l}}}\frac{\partial{l}}{\partial{o}}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(5)\frac{\partial{E}}{\partial{w_2}}=\frac{\partial{E}}{\partial{o_2}}\frac{\partial{o_2}}{\partial{w_2}}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pre-computed- derivative  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l=o+b,~\frac{\partial{l}}{\partial{o}}=1,~\frac{\partial{l}}{\partial{b}}=1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o=aw,~\frac{\partial{o}}{\partial{w}}=a,~\frac{\partial{o}}{\partial{a}}=w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o=sigmoid(l)=\frac{1}{1+e^{-l}},~\frac{\partial{a}}{\partial{l}}=a(1-a)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E=\frac{1}{2}(a-t)^2,~ \frac{\partial{E}}{\partial{a}}=a-t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E=-\sum{t*log(a)+(1-t)*log(1-a)}, ~ \frac{\partial{E}}{\partial{a}}=\frac{a-t}{a(1-a)}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Solutions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(1)\frac{\partial{E}}{\partial{a_1}}=\frac{a_1-t}{a_1(1-a_1)}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(2)\frac{\partial{E}}{\partial{l}}=\frac{\partial{E}}{\partial{a_1}}{\color{cyan}\frac{\partial{a_1}}{\partial{l}}}=\frac{a_1-t}{a_1(1-a_1)}*{\color{cyan} a_1(1-a_1)=a_1-t}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(3)\frac{\partial{E}}{\partial{b}}=\frac{\partial{E}}{\partial{l}}{\color{cyan}\frac{\partial{l}}{\partial{b}}}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=\frac{\partial{E}}{\partial{l}}*{\color{cyan}1}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(4)\frac{\partial{E}}{\partial{o}}=\frac{\partial{E}}{\partial{l}}{\color{cyan}\frac{\partial{l}}{\partial{o}}}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=\frac{\partial{E}}{\partial{l}}*{\color{cyan}1}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(5)\frac{\partial{E}}{\partial{w}}=\frac{\partial{E}}{\partial{o}}{\color{cyan}\frac{\partial{o}}{\partial{w}}}=\frac{\partial{E}}{\partial{o}}{\color{cyan}a_0}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Network update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w = w - \alpha \frac{\partial{E}}{\partial{w}}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b = b - \alpha \frac{\partial{E}}{\partial{b}}</a:t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Shape 349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Shape 350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9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Shape 870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71" name="Shape 871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(1)\frac{\partial{E}}{\partial{a_1}}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(2)\frac{\partial{E}}{\partial{l}}={\color{blue}\frac{\partial{E}}{\partial{a_1}}}\frac{\partial{a_1}}{\partial{l}}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(3)\frac{\partial{E}}{\partial{b}}={\color{blue}\frac{\partial{E}}{\partial{l}}}\frac{\partial{l}}{\partial{b}}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(4)\frac{\partial{E}}{\partial{o}}={\color{blue}\frac{\partial{E}}{\partial{l}}}\frac{\partial{l}}{\partial{o}}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(5)\frac{\partial{E}}{\partial{w_2}}=\frac{\partial{E}}{\partial{o_2}}\frac{\partial{o_2}}{\partial{w_2}}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pre-computed- derivative  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l=o+b,~\frac{\partial{l}}{\partial{o}}=1,~\frac{\partial{l}}{\partial{b}}=1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o=aw,~\frac{\partial{o}}{\partial{w}}=a,~\frac{\partial{o}}{\partial{a}}=w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o=sigmoid(l)=\frac{1}{1+e^{-l}},~\frac{\partial{a}}{\partial{l}}=a(1-a)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E=\frac{1}{2}(a-t)^2,~ \frac{\partial{E}}{\partial{a}}=a-t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E=-\sum{t*log(a)+(1-t)*log(1-a)}, ~ \frac{\partial{E}}{\partial{a}}=\frac{a-t}{a(1-a)}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Solutions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(1)\frac{\partial{E}}{\partial{a_1}}=\frac{a_1-t}{a_1(1-a_1)}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(2)\frac{\partial{E}}{\partial{l}}=\frac{\partial{E}}{\partial{a_1}}{\color{cyan}\frac{\partial{a_1}}{\partial{l}}}=\frac{a_1-t}{a_1(1-a_1)}*{\color{cyan} a_1(1-a_1)=a_1-t}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(3)\frac{\partial{E}}{\partial{b}}=\frac{\partial{E}}{\partial{l}}{\color{cyan}\frac{\partial{l}}{\partial{b}}}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=\frac{\partial{E}}{\partial{l}}*{\color{cyan}1}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(4)\frac{\partial{E}}{\partial{o}}=\frac{\partial{E}}{\partial{l}}{\color{cyan}\frac{\partial{l}}{\partial{o}}}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=\frac{\partial{E}}{\partial{l}}*{\color{cyan}1}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(5)\frac{\partial{E}}{\partial{w}}=\frac{\partial{E}}{\partial{o}}{\color{cyan}\frac{\partial{o}}{\partial{w}}}=\frac{\partial{E}}{\partial{o}}{\color{cyan}a_0}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Network update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w = w - \alpha \frac{\partial{E}}{\partial{w}}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b = b - \alpha \frac{\partial{E}}{\partial{b}}</a:t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4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Shape 905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06" name="Shape 906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(1)\frac{\partial{E}}{\partial{a_1}}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(2)\frac{\partial{E}}{\partial{l}}={\color{blue}\frac{\partial{E}}{\partial{a_1}}}\frac{\partial{a_1}}{\partial{l}}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(3)\frac{\partial{E}}{\partial{b}}={\color{blue}\frac{\partial{E}}{\partial{l}}}\frac{\partial{l}}{\partial{b}}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(4)\frac{\partial{E}}{\partial{o}}={\color{blue}\frac{\partial{E}}{\partial{l}}}\frac{\partial{l}}{\partial{o}}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(5)\frac{\partial{E}}{\partial{w_2}}=\frac{\partial{E}}{\partial{o_2}}\frac{\partial{o_2}}{\partial{w_2}}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pre-computed- derivative  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l=o+b,~\frac{\partial{l}}{\partial{o}}=1,~\frac{\partial{l}}{\partial{b}}=1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o=aw,~\frac{\partial{o}}{\partial{w}}=a,~\frac{\partial{o}}{\partial{a}}=w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o=sigmoid(l)=\frac{1}{1+e^{-l}},~\frac{\partial{a}}{\partial{l}}=a(1-a)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E=\frac{1}{2}(a-t)^2,~ \frac{\partial{E}}{\partial{a}}=a-t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E=-\sum{t*log(a)+(1-t)*log(1-a)}, ~ \frac{\partial{E}}{\partial{a}}=\frac{a-t}{a(1-a)}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Solutions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(1)\frac{\partial{E}}{\partial{a_1}}=\frac{a_1-t}{a_1(1-a_1)}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(2)\frac{\partial{E}}{\partial{l}}=\frac{\partial{E}}{\partial{a_1}}{\color{cyan}\frac{\partial{a_1}}{\partial{l}}}=\frac{a_1-t}{a_1(1-a_1)}*{\color{cyan} a_1(1-a_1)=a_1-t}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(3)\frac{\partial{E}}{\partial{b}}=\frac{\partial{E}}{\partial{l}}{\color{cyan}\frac{\partial{l}}{\partial{b}}}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=\frac{\partial{E}}{\partial{l}}*{\color{cyan}1}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(4)\frac{\partial{E}}{\partial{o}}=\frac{\partial{E}}{\partial{l}}{\color{cyan}\frac{\partial{l}}{\partial{o}}}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=\frac{\partial{E}}{\partial{l}}*{\color{cyan}1}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(5)\frac{\partial{E}}{\partial{w}}=\frac{\partial{E}}{\partial{o}}{\color{cyan}\frac{\partial{o}}{\partial{w}}}=\frac{\partial{E}}{\partial{o}}{\color{cyan}a_0}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Network update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w = w - \alpha \frac{\partial{E}}{\partial{w}}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b = b - \alpha \frac{\partial{E}}{\partial{b}}</a:t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7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Shape 938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39" name="Shape 939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(1)\frac{\partial{E}}{\partial{a_1}}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(2)\frac{\partial{E}}{\partial{l}}={\color{blue}\frac{\partial{E}}{\partial{a_1}}}\frac{\partial{a_1}}{\partial{l}}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(3)\frac{\partial{E}}{\partial{b}}={\color{blue}\frac{\partial{E}}{\partial{l}}}\frac{\partial{l}}{\partial{b}}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(4)\frac{\partial{E}}{\partial{o}}={\color{blue}\frac{\partial{E}}{\partial{l}}}\frac{\partial{l}}{\partial{o}}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(5)\frac{\partial{E}}{\partial{w_2}}=\frac{\partial{E}}{\partial{o_2}}\frac{\partial{o_2}}{\partial{w_2}}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pre-computed- derivative  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l=o+b,~\frac{\partial{l}}{\partial{o}}=1,~\frac{\partial{l}}{\partial{b}}=1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o=aw,~\frac{\partial{o}}{\partial{w}}=a,~\frac{\partial{o}}{\partial{a}}=w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o=sigmoid(l)=\frac{1}{1+e^{-l}},~\frac{\partial{a}}{\partial{l}}=a(1-a)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E=\frac{1}{2}(a-t)^2,~ \frac{\partial{E}}{\partial{a}}=a-t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E=-\sum{t*log(a)+(1-t)*log(1-a)}, ~ \frac{\partial{E}}{\partial{a}}=\frac{a-t}{a(1-a)}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Solutions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(1)\frac{\partial{E}}{\partial{a_1}}=\frac{a_1-t}{a_1(1-a_1)}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(2)\frac{\partial{E}}{\partial{l}}=\frac{\partial{E}}{\partial{a_1}}{\color{cyan}\frac{\partial{a_1}}{\partial{l}}}=\frac{a_1-t}{a_1(1-a_1)}*{\color{cyan} a_1(1-a_1)=a_1-t}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(3)\frac{\partial{E}}{\partial{b}}=\frac{\partial{E}}{\partial{l}}{\color{cyan}\frac{\partial{l}}{\partial{b}}}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=\frac{\partial{E}}{\partial{l}}*{\color{cyan}1}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(4)\frac{\partial{E}}{\partial{o}}=\frac{\partial{E}}{\partial{l}}{\color{cyan}\frac{\partial{l}}{\partial{o}}}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=\frac{\partial{E}}{\partial{l}}*{\color{cyan}1}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(5)\frac{\partial{E}}{\partial{w}}=\frac{\partial{E}}{\partial{o}}{\color{cyan}\frac{\partial{o}}{\partial{w}}}=\frac{\partial{E}}{\partial{o}}{\color{cyan}a_0}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Network update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w = w - \alpha \frac{\partial{E}}{\partial{w}}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b = b - \alpha \frac{\partial{E}}{\partial{b}}</a:t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Shape 976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77" name="Shape 977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(1)\frac{\partial{E}}{\partial{a_1}}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(2)\frac{\partial{E}}{\partial{l}}={\color{blue}\frac{\partial{E}}{\partial{a_1}}}\frac{\partial{a_1}}{\partial{l}}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(3)\frac{\partial{E}}{\partial{b}}={\color{blue}\frac{\partial{E}}{\partial{l}}}\frac{\partial{l}}{\partial{b}}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(4)\frac{\partial{E}}{\partial{o}}={\color{blue}\frac{\partial{E}}{\partial{l}}}\frac{\partial{l}}{\partial{o}}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(5)\frac{\partial{E}}{\partial{w_2}}=\frac{\partial{E}}{\partial{o_2}}\frac{\partial{o_2}}{\partial{w_2}}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pre-computed- derivative  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l=o+b,~\frac{\partial{l}}{\partial{o}}=1,~\frac{\partial{l}}{\partial{b}}=1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o=aw,~\frac{\partial{o}}{\partial{w}}=a,~\frac{\partial{o}}{\partial{a}}=w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o=sigmoid(l)=\frac{1}{1+e^{-l}},~\frac{\partial{a}}{\partial{l}}=a(1-a)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E=\frac{1}{2}(a-t)^2,~ \frac{\partial{E}}{\partial{a}}=a-t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E=-\sum{t*log(a)+(1-t)*log(1-a)}, ~ \frac{\partial{E}}{\partial{a}}=\frac{a-t}{a(1-a)}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Solutions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(1)\frac{\partial{E}}{\partial{a_1}}=\frac{a_1-t}{a_1(1-a_1)}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(2)\frac{\partial{E}}{\partial{l}}=\frac{\partial{E}}{\partial{a_1}}{\color{cyan}\frac{\partial{a_1}}{\partial{l}}}=\frac{a_1-t}{a_1(1-a_1)}*{\color{cyan} a_1(1-a_1)=a_1-t}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(3)\frac{\partial{E}}{\partial{b}}=\frac{\partial{E}}{\partial{l}}{\color{cyan}\frac{\partial{l}}{\partial{b}}}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=\frac{\partial{E}}{\partial{l}}*{\color{cyan}1}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(4)\frac{\partial{E}}{\partial{o}}=\frac{\partial{E}}{\partial{l}}{\color{cyan}\frac{\partial{l}}{\partial{o}}}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=\frac{\partial{E}}{\partial{l}}*{\color{cyan}1}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(5)\frac{\partial{E}}{\partial{w}}=\frac{\partial{E}}{\partial{o}}{\color{cyan}\frac{\partial{o}}{\partial{w}}}=\frac{\partial{E}}{\partial{o}}{\color{cyan}a_0}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Network update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w = w - \alpha \frac{\partial{E}}{\partial{w}}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b = b - \alpha \frac{\partial{E}}{\partial{b}}</a:t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Shape 1022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023" name="Shape 1023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(1)\frac{\partial{E}}{\partial{a_1}}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(2)\frac{\partial{E}}{\partial{l}}={\color{blue}\frac{\partial{E}}{\partial{a_1}}}\frac{\partial{a_1}}{\partial{l}}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(3)\frac{\partial{E}}{\partial{b}}={\color{blue}\frac{\partial{E}}{\partial{l}}}\frac{\partial{l}}{\partial{b}}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(4)\frac{\partial{E}}{\partial{o}}={\color{blue}\frac{\partial{E}}{\partial{l}}}\frac{\partial{l}}{\partial{o}}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(5)\frac{\partial{E}}{\partial{w_2}}=\frac{\partial{E}}{\partial{o_2}}\frac{\partial{o_2}}{\partial{w_2}}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pre-computed- derivative  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l=o+b,~\frac{\partial{l}}{\partial{o}}=1,~\frac{\partial{l}}{\partial{b}}=1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o=aw,~\frac{\partial{o}}{\partial{w}}=a,~\frac{\partial{o}}{\partial{a}}=w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o=sigmoid(l)=\frac{1}{1+e^{-l}},~\frac{\partial{a}}{\partial{l}}=a(1-a)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E=\frac{1}{2}(a-t)^2,~ \frac{\partial{E}}{\partial{a}}=a-t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E=-\sum{t*log(a)+(1-t)*log(1-a)}, ~ \frac{\partial{E}}{\partial{a}}=\frac{a-t}{a(1-a)}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Solutions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(1)\frac{\partial{E}}{\partial{a_1}}=\frac{a_1-t}{a_1(1-a_1)}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(2)\frac{\partial{E}}{\partial{l}}=\frac{\partial{E}}{\partial{a_1}}{\color{cyan}\frac{\partial{a_1}}{\partial{l}}}=\frac{a_1-t}{a_1(1-a_1)}*{\color{cyan} a_1(1-a_1)=a_1-t}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(3)\frac{\partial{E}}{\partial{b}}=\frac{\partial{E}}{\partial{l}}{\color{cyan}\frac{\partial{l}}{\partial{b}}}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=\frac{\partial{E}}{\partial{l}}*{\color{cyan}1}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(4)\frac{\partial{E}}{\partial{o}}=\frac{\partial{E}}{\partial{l}}{\color{cyan}\frac{\partial{l}}{\partial{o}}}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=\frac{\partial{E}}{\partial{l}}*{\color{cyan}1}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(5)\frac{\partial{E}}{\partial{w}}=\frac{\partial{E}}{\partial{o}}{\color{cyan}\frac{\partial{o}}{\partial{w}}}=\frac{\partial{E}}{\partial{o}}{\color{cyan}a_0}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Network update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w = w - \alpha \frac{\partial{E}}{\partial{w}}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b = b - \alpha \frac{\partial{E}}{\partial{b}}</a:t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8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Shape 1069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070" name="Shape 1070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(1)\frac{\partial{E}}{\partial{a_1}}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(2)\frac{\partial{E}}{\partial{l}}={\color{blue}\frac{\partial{E}}{\partial{a_1}}}\frac{\partial{a_1}}{\partial{l}}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(3)\frac{\partial{E}}{\partial{b}}={\color{blue}\frac{\partial{E}}{\partial{l}}}\frac{\partial{l}}{\partial{b}}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(4)\frac{\partial{E}}{\partial{o}}={\color{blue}\frac{\partial{E}}{\partial{l}}}\frac{\partial{l}}{\partial{o}}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(5)\frac{\partial{E}}{\partial{w_2}}=\frac{\partial{E}}{\partial{o_2}}\frac{\partial{o_2}}{\partial{w_2}}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pre-computed- derivative  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l=o+b,~\frac{\partial{l}}{\partial{o}}=1,~\frac{\partial{l}}{\partial{b}}=1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o=aw,~\frac{\partial{o}}{\partial{w}}=a,~\frac{\partial{o}}{\partial{a}}=w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o=sigmoid(l)=\frac{1}{1+e^{-l}},~\frac{\partial{a}}{\partial{l}}=a(1-a)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E=\frac{1}{2}(a-t)^2,~ \frac{\partial{E}}{\partial{a}}=a-t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E=-\sum{t*log(a)+(1-t)*log(1-a)}, ~ \frac{\partial{E}}{\partial{a}}=\frac{a-t}{a(1-a)}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Solutions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(1)\frac{\partial{E}}{\partial{a_1}}=\frac{a_1-t}{a_1(1-a_1)}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(2)\frac{\partial{E}}{\partial{l}}=\frac{\partial{E}}{\partial{a_1}}{\color{cyan}\frac{\partial{a_1}}{\partial{l}}}=\frac{a_1-t}{a_1(1-a_1)}*{\color{cyan} a_1(1-a_1)=a_1-t}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(3)\frac{\partial{E}}{\partial{b}}=\frac{\partial{E}}{\partial{l}}{\color{cyan}\frac{\partial{l}}{\partial{b}}}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=\frac{\partial{E}}{\partial{l}}*{\color{cyan}1}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(4)\frac{\partial{E}}{\partial{o}}=\frac{\partial{E}}{\partial{l}}{\color{cyan}\frac{\partial{l}}{\partial{o}}}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=\frac{\partial{E}}{\partial{l}}*{\color{cyan}1}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(5)\frac{\partial{E}}{\partial{w}}=\frac{\partial{E}}{\partial{o}}{\color{cyan}\frac{\partial{o}}{\partial{w}}}=\frac{\partial{E}}{\partial{o}}{\color{cyan}a_0}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Network update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w = w - \alpha \frac{\partial{E}}{\partial{w}}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b = b - \alpha \frac{\partial{E}}{\partial{b}}</a:t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8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Shape 1119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20" name="Shape 1120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(1)\frac{\partial{E}}{\partial{a_1}}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(2)\frac{\partial{E}}{\partial{l}}={\color{blue}\frac{\partial{E}}{\partial{a_1}}}\frac{\partial{a_1}}{\partial{l}}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(3)\frac{\partial{E}}{\partial{b}}={\color{blue}\frac{\partial{E}}{\partial{l}}}\frac{\partial{l}}{\partial{b}}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(4)\frac{\partial{E}}{\partial{o}}={\color{blue}\frac{\partial{E}}{\partial{l}}}\frac{\partial{l}}{\partial{o}}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(5)\frac{\partial{E}}{\partial{w_2}}=\frac{\partial{E}}{\partial{o_2}}\frac{\partial{o_2}}{\partial{w_2}}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pre-computed- derivative  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l=o+b,~\frac{\partial{l}}{\partial{o}}=1,~\frac{\partial{l}}{\partial{b}}=1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o=aw,~\frac{\partial{o}}{\partial{w}}=a,~\frac{\partial{o}}{\partial{a}}=w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o=sigmoid(l)=\frac{1}{1+e^{-l}},~\frac{\partial{a}}{\partial{l}}=a(1-a)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E=\frac{1}{2}(a-t)^2,~ \frac{\partial{E}}{\partial{a}}=a-t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E=-\sum{t*log(a)+(1-t)*log(1-a)}, ~ \frac{\partial{E}}{\partial{a}}=\frac{a-t}{a(1-a)}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Solutions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(1)\frac{\partial{E}}{\partial{a_1}}=\frac{a_1-t}{a_1(1-a_1)}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(2)\frac{\partial{E}}{\partial{l}}=\frac{\partial{E}}{\partial{a_1}}{\color{cyan}\frac{\partial{a_1}}{\partial{l}}}=\frac{a_1-t}{a_1(1-a_1)}*{\color{cyan} a_1(1-a_1)=a_1-t}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(3)\frac{\partial{E}}{\partial{b}}=\frac{\partial{E}}{\partial{l}}{\color{cyan}\frac{\partial{l}}{\partial{b}}}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=\frac{\partial{E}}{\partial{l}}*{\color{cyan}1}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(4)\frac{\partial{E}}{\partial{o}}=\frac{\partial{E}}{\partial{l}}{\color{cyan}\frac{\partial{l}}{\partial{o}}}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=\frac{\partial{E}}{\partial{l}}*{\color{cyan}1}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(5)\frac{\partial{E}}{\partial{w}}=\frac{\partial{E}}{\partial{o}}{\color{cyan}\frac{\partial{o}}{\partial{w}}}=\frac{\partial{E}}{\partial{o}}{\color{cyan}a_0}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(5)\frac{\partial{E}}{\partial{w}}=\frac{\partial{E}}{\partial{o}}{\color{cyan}\frac{\partial{o}}{\partial{w}}}={\color{cyan}a_0^T}\frac{\partial{E}}{\partial{o}}={\color{cyan}a_0^T}(a_1-t)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Network update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w = w - \alpha \frac{\partial{E}}{\partial{w}}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b = b - \alpha \frac{\partial{E}}{\partial{b}}</a:t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5" name="Shape 1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6" name="Shape 1166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67" name="Shape 1167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(1)\frac{\partial{E}}{\partial{a_1}}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(2)\frac{\partial{E}}{\partial{l}}={\color{blue}\frac{\partial{E}}{\partial{a_1}}}\frac{\partial{a_1}}{\partial{l}}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(3)\frac{\partial{E}}{\partial{b}}={\color{blue}\frac{\partial{E}}{\partial{l}}}\frac{\partial{l}}{\partial{b}}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(4)\frac{\partial{E}}{\partial{o}}={\color{blue}\frac{\partial{E}}{\partial{l}}}\frac{\partial{l}}{\partial{o}}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(5)\frac{\partial{E}}{\partial{w_2}}=\frac{\partial{E}}{\partial{o_2}}\frac{\partial{o_2}}{\partial{w_2}}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pre-computed- derivative  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l=o+b,~\frac{\partial{l}}{\partial{o}}=1,~\frac{\partial{l}}{\partial{b}}=1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o=aw,~\frac{\partial{o}}{\partial{w}}=a,~\frac{\partial{o}}{\partial{a}}=w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o=sigmoid(l)=\frac{1}{1+e^{-l}},~\frac{\partial{a}}{\partial{l}}=a(1-a)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E=\frac{1}{2}(a-t)^2,~ \frac{\partial{E}}{\partial{a}}=a-t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E=-\sum{t*log(a)+(1-t)*log(1-a)}, ~ \frac{\partial{E}}{\partial{a}}=\frac{a-t}{a(1-a)}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Solutions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(1)\frac{\partial{E}}{\partial{a_1}}=\frac{a_1-t}{a_1(1-a_1)}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(2)\frac{\partial{E}}{\partial{l}}=\frac{\partial{E}}{\partial{a_1}}{\color{cyan}\frac{\partial{a_1}}{\partial{l}}}=\frac{a_1-t}{a_1(1-a_1)}*{\color{cyan} a_1(1-a_1)=a_1-t}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(3)\frac{\partial{E}}{\partial{b}}=\frac{\partial{E}}{\partial{l}}{\color{cyan}\frac{\partial{l}}{\partial{b}}}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=\frac{\partial{E}}{\partial{l}}*{\color{cyan}1}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(4)\frac{\partial{E}}{\partial{o}}=\frac{\partial{E}}{\partial{l}}{\color{cyan}\frac{\partial{l}}{\partial{o}}}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=\frac{\partial{E}}{\partial{l}}*{\color{cyan}1}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(5)\frac{\partial{E}}{\partial{w}}=\frac{\partial{E}}{\partial{o}}{\color{cyan}\frac{\partial{o}}{\partial{w}}}=\frac{\partial{E}}{\partial{o}}{\color{cyan}a_0}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(5)\frac{\partial{E}}{\partial{w}}=\frac{\partial{E}}{\partial{o}}{\color{cyan}\frac{\partial{o}}{\partial{w}}}={\color{cyan}a_0^T}\frac{\partial{E}}{\partial{o}}={\color{cyan}a_0^T}(a_1-t)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Network update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w = w - \alpha \frac{\partial{E}}{\partial{w}}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b = b - \alpha \frac{\partial{E}}{\partial{b}}</a:t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5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Shape 1216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17" name="Shape 1217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(1)\frac{\partial{E}}{\partial{a_1}}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(2)\frac{\partial{E}}{\partial{l}}={\color{blue}\frac{\partial{E}}{\partial{a_1}}}\frac{\partial{a_1}}{\partial{l}}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(3)\frac{\partial{E}}{\partial{b}}={\color{blue}\frac{\partial{E}}{\partial{l}}}\frac{\partial{l}}{\partial{b}}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(4)\frac{\partial{E}}{\partial{o}}={\color{blue}\frac{\partial{E}}{\partial{l}}}\frac{\partial{l}}{\partial{o}}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(5)\frac{\partial{E}}{\partial{w_2}}=\frac{\partial{E}}{\partial{o_2}}\frac{\partial{o_2}}{\partial{w_2}}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pre-computed- derivative  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l=o+b,~\frac{\partial{l}}{\partial{o}}=1,~\frac{\partial{l}}{\partial{b}}=1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o=aw,~\frac{\partial{o}}{\partial{w}}=a,~\frac{\partial{o}}{\partial{a}}=w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o=sigmoid(l)=\frac{1}{1+e^{-l}},~\frac{\partial{a}}{\partial{l}}=a(1-a)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E=\frac{1}{2}(a-t)^2,~ \frac{\partial{E}}{\partial{a}}=a-t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E=-\sum{t*log(a)+(1-t)*log(1-a)}, ~ \frac{\partial{E}}{\partial{a}}=\frac{a-t}{a(1-a)}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Solutions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(1)\frac{\partial{E}}{\partial{a_1}}=\frac{a_1-t}{a_1(1-a_1)}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(2)\frac{\partial{E}}{\partial{l}}=\frac{\partial{E}}{\partial{a_1}}{\color{cyan}\frac{\partial{a_1}}{\partial{l}}}=\frac{a_1-t}{a_1(1-a_1)}*{\color{cyan} a_1(1-a_1)=a_1-t}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(3)\frac{\partial{E}}{\partial{b}}=\frac{\partial{E}}{\partial{l}}{\color{cyan}\frac{\partial{l}}{\partial{b}}}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=\frac{\partial{E}}{\partial{l}}*{\color{cyan}1}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(4)\frac{\partial{E}}{\partial{o}}=\frac{\partial{E}}{\partial{l}}{\color{cyan}\frac{\partial{l}}{\partial{o}}}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=\frac{\partial{E}}{\partial{l}}*{\color{cyan}1}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(5)\frac{\partial{E}}{\partial{w}}=\frac{\partial{E}}{\partial{o}}{\color{cyan}\frac{\partial{o}}{\partial{w}}}=\frac{\partial{E}}{\partial{o}}{\color{cyan}a_0}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Network update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w = w - \alpha \frac{\partial{E}}{\partial{w}}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b = b - \alpha \frac{\partial{E}}{\partial{b}}</a:t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4" name="Shape 1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5" name="Shape 1265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66" name="Shape 1266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(1)\frac{\partial{E}}{\partial{a_1}}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(2)\frac{\partial{E}}{\partial{l}}={\color{blue}\frac{\partial{E}}{\partial{a_1}}}\frac{\partial{a_1}}{\partial{l}}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(3)\frac{\partial{E}}{\partial{b}}={\color{blue}\frac{\partial{E}}{\partial{l}}}\frac{\partial{l}}{\partial{b}}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(4)\frac{\partial{E}}{\partial{o}}={\color{blue}\frac{\partial{E}}{\partial{l}}}\frac{\partial{l}}{\partial{o}}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(5)\frac{\partial{E}}{\partial{w_2}}=\frac{\partial{E}}{\partial{o_2}}\frac{\partial{o_2}}{\partial{w_2}}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pre-computed- derivative  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l=o+b,~\frac{\partial{l}}{\partial{o}}=1,~\frac{\partial{l}}{\partial{b}}=1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o=aw,~\frac{\partial{o}}{\partial{w}}=a,~\frac{\partial{o}}{\partial{a}}=w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o=sigmoid(l)=\frac{1}{1+e^{-l}},~\frac{\partial{a}}{\partial{l}}=a(1-a)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E=\frac{1}{2}(a-t)^2,~ \frac{\partial{E}}{\partial{a}}=a-t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E=-\sum{t*log(a)+(1-t)*log(1-a)}, ~ \frac{\partial{E}}{\partial{a}}=\frac{a-t}{a(1-a)}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Solutions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(1)\frac{\partial{E}}{\partial{a_1}}=\frac{a_1-t}{a_1(1-a_1)}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(2)\frac{\partial{E}}{\partial{l}}=\frac{\partial{E}}{\partial{a_1}}{\color{cyan}\frac{\partial{a_1}}{\partial{l}}}=\frac{a_1-t}{a_1(1-a_1)}*{\color{cyan} a_1(1-a_1)=a_1-t}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(3)\frac{\partial{E}}{\partial{b}}=\frac{\partial{E}}{\partial{l}}{\color{cyan}\frac{\partial{l}}{\partial{b}}}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=\frac{\partial{E}}{\partial{l}}*{\color{cyan}1}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(4)\frac{\partial{E}}{\partial{o}}=\frac{\partial{E}}{\partial{l}}{\color{cyan}\frac{\partial{l}}{\partial{o}}}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=\frac{\partial{E}}{\partial{l}}*{\color{cyan}1}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(5)\frac{\partial{E}}{\partial{w}}=\frac{\partial{E}}{\partial{o}}{\color{cyan}\frac{\partial{o}}{\partial{w}}}=\frac{\partial{E}}{\partial{o}}{\color{cyan}a_0}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Network update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w = w - \alpha \frac{\partial{E}}{\partial{w}}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b = b - \alpha \frac{\partial{E}}{\partial{b}}</a:t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Shape 356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Shape 357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5" name="Shape 1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6" name="Shape 1306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307" name="Shape 1307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(1)\frac{\partial{E}}{\partial{a_1}}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(2)\frac{\partial{E}}{\partial{l}}={\color{blue}\frac{\partial{E}}{\partial{a_1}}}\frac{\partial{a_1}}{\partial{l}}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(3)\frac{\partial{E}}{\partial{b}}={\color{blue}\frac{\partial{E}}{\partial{l}}}\frac{\partial{l}}{\partial{b}}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(4)\frac{\partial{E}}{\partial{o}}={\color{blue}\frac{\partial{E}}{\partial{l}}}\frac{\partial{l}}{\partial{o}}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(5)\frac{\partial{E}}{\partial{w_2}}=\frac{\partial{E}}{\partial{o_2}}\frac{\partial{o_2}}{\partial{w_2}}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pre-computed- derivative  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l=o+b,~\frac{\partial{l}}{\partial{o}}=1,~\frac{\partial{l}}{\partial{b}}=1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o=aw,~\frac{\partial{o}}{\partial{w}}=a,~\frac{\partial{o}}{\partial{a}}=w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o=sigmoid(l)=\frac{1}{1+e^{-l}},~\frac{\partial{a}}{\partial{l}}=a(1-a)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E=\frac{1}{2}(a-t)^2,~ \frac{\partial{E}}{\partial{a}}=a-t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E=-\sum{t*log(a)+(1-t)*log(1-a)}, ~ \frac{\partial{E}}{\partial{a}}=\frac{a-t}{a(1-a)}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Solutions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(1)\frac{\partial{E}}{\partial{a_1}}=\frac{a_1-t}{a_1(1-a_1)}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(2)\frac{\partial{E}}{\partial{l}}=\frac{\partial{E}}{\partial{a_1}}{\color{cyan}\frac{\partial{a_1}}{\partial{l}}}=\frac{a_1-t}{a_1(1-a_1)}*{\color{cyan} a_1(1-a_1)=a_1-t}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(3)\frac{\partial{E}}{\partial{b}}=\frac{\partial{E}}{\partial{l}}{\color{cyan}\frac{\partial{l}}{\partial{b}}}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=\frac{\partial{E}}{\partial{l}}*{\color{cyan}1}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(4)\frac{\partial{E}}{\partial{o}}=\frac{\partial{E}}{\partial{l}}{\color{cyan}\frac{\partial{l}}{\partial{o}}}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=\frac{\partial{E}}{\partial{l}}*{\color{cyan}1}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(5)\frac{\partial{E}}{\partial{w}}=\frac{\partial{E}}{\partial{o}}{\color{cyan}\frac{\partial{o}}{\partial{w}}}=\frac{\partial{E}}{\partial{o}}{\color{cyan}a_0}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Network update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w = w - \alpha \frac{\partial{E}}{\partial{w}}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b = b - \alpha \frac{\partial{E}}{\partial{b}}</a:t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Shape 1347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348" name="Shape 1348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(1)\frac{\partial{E}}{\partial{a_1}}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(2)\frac{\partial{E}}{\partial{l}}={\color{blue}\frac{\partial{E}}{\partial{a_1}}}\frac{\partial{a_1}}{\partial{l}}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(3)\frac{\partial{E}}{\partial{b}}={\color{blue}\frac{\partial{E}}{\partial{l}}}\frac{\partial{l}}{\partial{b}}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(4)\frac{\partial{E}}{\partial{o}}={\color{blue}\frac{\partial{E}}{\partial{l}}}\frac{\partial{l}}{\partial{o}}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(5)\frac{\partial{E}}{\partial{w_2}}=\frac{\partial{E}}{\partial{o_2}}\frac{\partial{o_2}}{\partial{w_2}}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pre-computed- derivative  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l=o+b,~\frac{\partial{l}}{\partial{o}}=1,~\frac{\partial{l}}{\partial{b}}=1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o=aw,~\frac{\partial{o}}{\partial{w}}=a,~\frac{\partial{o}}{\partial{a}}=w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o=sigmoid(l)=\frac{1}{1+e^{-l}},~\frac{\partial{a}}{\partial{l}}=a(1-a)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E=\frac{1}{2}(a-t)^2,~ \frac{\partial{E}}{\partial{a}}=a-t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E=-\sum{t*log(a)+(1-t)*log(1-a)}, ~ \frac{\partial{E}}{\partial{a}}=\frac{a-t}{a(1-a)}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Solutions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(1)\frac{\partial{E}}{\partial{a_1}}=\frac{a_1-t}{a_1(1-a_1)}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(2)\frac{\partial{E}}{\partial{l}}=\frac{\partial{E}}{\partial{a_1}}{\color{cyan}\frac{\partial{a_1}}{\partial{l}}}=\frac{a_1-t}{a_1(1-a_1)}*{\color{cyan} a_1(1-a_1)=a_1-t}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(3)\frac{\partial{E}}{\partial{b}}=\frac{\partial{E}}{\partial{l}}{\color{cyan}\frac{\partial{l}}{\partial{b}}}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=\frac{\partial{E}}{\partial{l}}*{\color{cyan}1}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(4)\frac{\partial{E}}{\partial{o}}=\frac{\partial{E}}{\partial{l}}{\color{cyan}\frac{\partial{l}}{\partial{o}}}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=\frac{\partial{E}}{\partial{l}}*{\color{cyan}1}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(5)\frac{\partial{E}}{\partial{w}}=\frac{\partial{E}}{\partial{o}}{\color{cyan}\frac{\partial{o}}{\partial{w}}}=\frac{\partial{E}}{\partial{o}}{\color{cyan}a_0}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Network update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w = w - \alpha \frac{\partial{E}}{\partial{w}}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b = b - \alpha \frac{\partial{E}}{\partial{b}}</a:t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7" name="Shape 1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8" name="Shape 138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9" name="Shape 13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Shape 36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Shape 3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Shape 37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Shape 37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ig 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&amp; Sub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/>
          <p:nvPr>
            <p:ph type="title"/>
          </p:nvPr>
        </p:nvSpPr>
        <p:spPr>
          <a:xfrm>
            <a:off x="892969" y="863947"/>
            <a:ext cx="73581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1524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2921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4445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5842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7366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8890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10287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11811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6" name="Shape 56"/>
          <p:cNvSpPr txBox="1"/>
          <p:nvPr>
            <p:ph idx="1" type="body"/>
          </p:nvPr>
        </p:nvSpPr>
        <p:spPr>
          <a:xfrm>
            <a:off x="892969" y="2652117"/>
            <a:ext cx="73581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None/>
              <a:defRPr b="0" i="0" sz="2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None/>
              <a:defRPr b="0" i="0" sz="2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None/>
              <a:defRPr b="0" i="0" sz="2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None/>
              <a:defRPr b="0" i="0" sz="2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None/>
              <a:defRPr b="0" i="0" sz="2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36550" lvl="5" marL="27432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36550" lvl="6" marL="32004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36550" lvl="7" marL="3657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36550" lvl="8" marL="41148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7" name="Shape 57"/>
          <p:cNvSpPr txBox="1"/>
          <p:nvPr>
            <p:ph idx="12" type="sldNum"/>
          </p:nvPr>
        </p:nvSpPr>
        <p:spPr>
          <a:xfrm>
            <a:off x="4437983" y="4878958"/>
            <a:ext cx="258900" cy="2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fld id="{00000000-1234-1234-1234-123412341234}" type="slidenum">
              <a:rPr b="0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&amp; Bullets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/>
          <p:nvPr>
            <p:ph type="title"/>
          </p:nvPr>
        </p:nvSpPr>
        <p:spPr>
          <a:xfrm>
            <a:off x="669727" y="234404"/>
            <a:ext cx="78045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1524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2921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4445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5842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7366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8890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10287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11811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60" name="Shape 60"/>
          <p:cNvSpPr txBox="1"/>
          <p:nvPr>
            <p:ph idx="1" type="body"/>
          </p:nvPr>
        </p:nvSpPr>
        <p:spPr>
          <a:xfrm>
            <a:off x="669727" y="1372939"/>
            <a:ext cx="7804500" cy="331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/>
          <a:lstStyle>
            <a:lvl1pPr indent="-336550" lvl="0" marL="4572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36550" lvl="1" marL="9144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36550" lvl="2" marL="1371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36550" lvl="3" marL="18288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36550" lvl="4" marL="22860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36550" lvl="5" marL="27432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36550" lvl="6" marL="32004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36550" lvl="7" marL="3657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36550" lvl="8" marL="41148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61" name="Shape 61"/>
          <p:cNvSpPr txBox="1"/>
          <p:nvPr>
            <p:ph idx="12" type="sldNum"/>
          </p:nvPr>
        </p:nvSpPr>
        <p:spPr>
          <a:xfrm>
            <a:off x="4437983" y="4878958"/>
            <a:ext cx="258900" cy="2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fld id="{00000000-1234-1234-1234-123412341234}" type="slidenum">
              <a:rPr b="0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hoto - Horizontal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/>
          <p:nvPr>
            <p:ph idx="2" type="pic"/>
          </p:nvPr>
        </p:nvSpPr>
        <p:spPr>
          <a:xfrm>
            <a:off x="1129605" y="334863"/>
            <a:ext cx="6876000" cy="31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/>
          <a:lstStyle>
            <a:lvl1pPr indent="-285750" lvl="0" marL="2921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85750" lvl="1" marL="5715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85750" lvl="2" marL="863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85750" lvl="3" marL="11430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85750" lvl="4" marL="14351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85750" lvl="5" marL="17145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85750" lvl="6" marL="2006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73050" lvl="7" marL="22860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85750" lvl="8" marL="25781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64" name="Shape 64"/>
          <p:cNvSpPr txBox="1"/>
          <p:nvPr>
            <p:ph type="title"/>
          </p:nvPr>
        </p:nvSpPr>
        <p:spPr>
          <a:xfrm>
            <a:off x="892969" y="3542854"/>
            <a:ext cx="73581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1524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2921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4445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5842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7366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8890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10287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11811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65" name="Shape 65"/>
          <p:cNvSpPr txBox="1"/>
          <p:nvPr>
            <p:ph idx="1" type="body"/>
          </p:nvPr>
        </p:nvSpPr>
        <p:spPr>
          <a:xfrm>
            <a:off x="892969" y="4319736"/>
            <a:ext cx="73581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None/>
              <a:defRPr b="0" i="0" sz="2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None/>
              <a:defRPr b="0" i="0" sz="2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None/>
              <a:defRPr b="0" i="0" sz="2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None/>
              <a:defRPr b="0" i="0" sz="2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None/>
              <a:defRPr b="0" i="0" sz="2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36550" lvl="5" marL="27432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36550" lvl="6" marL="32004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36550" lvl="7" marL="3657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36550" lvl="8" marL="41148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66" name="Shape 66"/>
          <p:cNvSpPr txBox="1"/>
          <p:nvPr>
            <p:ph idx="12" type="sldNum"/>
          </p:nvPr>
        </p:nvSpPr>
        <p:spPr>
          <a:xfrm>
            <a:off x="4437983" y="4875609"/>
            <a:ext cx="258900" cy="2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fld id="{00000000-1234-1234-1234-123412341234}" type="slidenum">
              <a:rPr b="0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- Center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 txBox="1"/>
          <p:nvPr>
            <p:ph type="title"/>
          </p:nvPr>
        </p:nvSpPr>
        <p:spPr>
          <a:xfrm>
            <a:off x="892969" y="1701105"/>
            <a:ext cx="73581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1524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2921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4445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5842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7366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8890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10287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11811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69" name="Shape 69"/>
          <p:cNvSpPr txBox="1"/>
          <p:nvPr>
            <p:ph idx="12" type="sldNum"/>
          </p:nvPr>
        </p:nvSpPr>
        <p:spPr>
          <a:xfrm>
            <a:off x="4437983" y="4878958"/>
            <a:ext cx="258900" cy="2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fld id="{00000000-1234-1234-1234-123412341234}" type="slidenum">
              <a:rPr b="0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hoto - Vertical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/>
          <p:nvPr>
            <p:ph idx="2" type="pic"/>
          </p:nvPr>
        </p:nvSpPr>
        <p:spPr>
          <a:xfrm>
            <a:off x="4723805" y="334863"/>
            <a:ext cx="3750600" cy="43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/>
          <a:lstStyle>
            <a:lvl1pPr indent="-285750" lvl="0" marL="2921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85750" lvl="1" marL="5715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85750" lvl="2" marL="863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85750" lvl="3" marL="11430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85750" lvl="4" marL="14351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85750" lvl="5" marL="17145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85750" lvl="6" marL="2006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73050" lvl="7" marL="22860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85750" lvl="8" marL="25781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72" name="Shape 72"/>
          <p:cNvSpPr txBox="1"/>
          <p:nvPr>
            <p:ph type="title"/>
          </p:nvPr>
        </p:nvSpPr>
        <p:spPr>
          <a:xfrm>
            <a:off x="669727" y="334863"/>
            <a:ext cx="3750600" cy="2103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3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1524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2921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4445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5842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7366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8890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10287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11811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73" name="Shape 73"/>
          <p:cNvSpPr txBox="1"/>
          <p:nvPr>
            <p:ph idx="1" type="body"/>
          </p:nvPr>
        </p:nvSpPr>
        <p:spPr>
          <a:xfrm>
            <a:off x="669727" y="2511475"/>
            <a:ext cx="3750600" cy="21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None/>
              <a:defRPr b="0" i="0" sz="2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None/>
              <a:defRPr b="0" i="0" sz="2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None/>
              <a:defRPr b="0" i="0" sz="2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None/>
              <a:defRPr b="0" i="0" sz="2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None/>
              <a:defRPr b="0" i="0" sz="2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36550" lvl="5" marL="27432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36550" lvl="6" marL="32004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36550" lvl="7" marL="3657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36550" lvl="8" marL="41148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74" name="Shape 74"/>
          <p:cNvSpPr txBox="1"/>
          <p:nvPr>
            <p:ph idx="12" type="sldNum"/>
          </p:nvPr>
        </p:nvSpPr>
        <p:spPr>
          <a:xfrm>
            <a:off x="4437983" y="4878958"/>
            <a:ext cx="258900" cy="2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fld id="{00000000-1234-1234-1234-123412341234}" type="slidenum">
              <a:rPr b="0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- Top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 txBox="1"/>
          <p:nvPr>
            <p:ph type="title"/>
          </p:nvPr>
        </p:nvSpPr>
        <p:spPr>
          <a:xfrm>
            <a:off x="669727" y="234404"/>
            <a:ext cx="78045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1524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2921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4445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5842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7366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8890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10287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11811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77" name="Shape 77"/>
          <p:cNvSpPr txBox="1"/>
          <p:nvPr>
            <p:ph idx="12" type="sldNum"/>
          </p:nvPr>
        </p:nvSpPr>
        <p:spPr>
          <a:xfrm>
            <a:off x="4437983" y="4878958"/>
            <a:ext cx="258900" cy="2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fld id="{00000000-1234-1234-1234-123412341234}" type="slidenum">
              <a:rPr b="0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, Bullets &amp; Photo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/>
          <p:nvPr>
            <p:ph idx="2" type="pic"/>
          </p:nvPr>
        </p:nvSpPr>
        <p:spPr>
          <a:xfrm>
            <a:off x="4723805" y="1372939"/>
            <a:ext cx="3750600" cy="33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/>
          <a:lstStyle>
            <a:lvl1pPr indent="-285750" lvl="0" marL="2921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85750" lvl="1" marL="5715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85750" lvl="2" marL="863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85750" lvl="3" marL="11430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85750" lvl="4" marL="14351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85750" lvl="5" marL="17145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85750" lvl="6" marL="2006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73050" lvl="7" marL="22860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85750" lvl="8" marL="25781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80" name="Shape 80"/>
          <p:cNvSpPr txBox="1"/>
          <p:nvPr>
            <p:ph type="title"/>
          </p:nvPr>
        </p:nvSpPr>
        <p:spPr>
          <a:xfrm>
            <a:off x="669727" y="234404"/>
            <a:ext cx="78045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1524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2921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4445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5842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7366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8890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10287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11811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81" name="Shape 81"/>
          <p:cNvSpPr txBox="1"/>
          <p:nvPr>
            <p:ph idx="1" type="body"/>
          </p:nvPr>
        </p:nvSpPr>
        <p:spPr>
          <a:xfrm>
            <a:off x="669727" y="1372939"/>
            <a:ext cx="3750600" cy="331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/>
          <a:lstStyle>
            <a:lvl1pPr indent="-317500" lvl="0" marL="4572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36550" lvl="5" marL="27432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36550" lvl="6" marL="32004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36550" lvl="7" marL="3657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36550" lvl="8" marL="41148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82" name="Shape 82"/>
          <p:cNvSpPr txBox="1"/>
          <p:nvPr>
            <p:ph idx="12" type="sldNum"/>
          </p:nvPr>
        </p:nvSpPr>
        <p:spPr>
          <a:xfrm>
            <a:off x="4437983" y="4878958"/>
            <a:ext cx="258900" cy="2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fld id="{00000000-1234-1234-1234-123412341234}" type="slidenum">
              <a:rPr b="0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ullets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/>
          <p:nvPr>
            <p:ph idx="1" type="body"/>
          </p:nvPr>
        </p:nvSpPr>
        <p:spPr>
          <a:xfrm>
            <a:off x="669727" y="669727"/>
            <a:ext cx="7804500" cy="380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/>
          <a:lstStyle>
            <a:lvl1pPr indent="-336550" lvl="0" marL="4572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36550" lvl="1" marL="9144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36550" lvl="2" marL="1371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36550" lvl="3" marL="18288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36550" lvl="4" marL="22860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36550" lvl="5" marL="27432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36550" lvl="6" marL="32004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36550" lvl="7" marL="3657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36550" lvl="8" marL="41148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85" name="Shape 85"/>
          <p:cNvSpPr txBox="1"/>
          <p:nvPr>
            <p:ph idx="12" type="sldNum"/>
          </p:nvPr>
        </p:nvSpPr>
        <p:spPr>
          <a:xfrm>
            <a:off x="4437983" y="4878958"/>
            <a:ext cx="258900" cy="2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fld id="{00000000-1234-1234-1234-123412341234}" type="slidenum">
              <a:rPr b="0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Section 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hoto - 3 Up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/>
          <p:nvPr>
            <p:ph idx="2" type="pic"/>
          </p:nvPr>
        </p:nvSpPr>
        <p:spPr>
          <a:xfrm>
            <a:off x="4723805" y="2685604"/>
            <a:ext cx="3750600" cy="19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/>
          <a:lstStyle>
            <a:lvl1pPr indent="-285750" lvl="0" marL="2921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85750" lvl="1" marL="5715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85750" lvl="2" marL="863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85750" lvl="3" marL="11430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85750" lvl="4" marL="14351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85750" lvl="5" marL="17145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85750" lvl="6" marL="2006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73050" lvl="7" marL="22860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85750" lvl="8" marL="25781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88" name="Shape 88"/>
          <p:cNvSpPr/>
          <p:nvPr>
            <p:ph idx="3" type="pic"/>
          </p:nvPr>
        </p:nvSpPr>
        <p:spPr>
          <a:xfrm>
            <a:off x="4728177" y="468809"/>
            <a:ext cx="3750600" cy="19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/>
          <a:lstStyle>
            <a:lvl1pPr indent="-285750" lvl="0" marL="2921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85750" lvl="1" marL="5715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85750" lvl="2" marL="863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85750" lvl="3" marL="11430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85750" lvl="4" marL="14351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85750" lvl="5" marL="17145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85750" lvl="6" marL="2006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73050" lvl="7" marL="22860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85750" lvl="8" marL="25781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89" name="Shape 89"/>
          <p:cNvSpPr/>
          <p:nvPr>
            <p:ph idx="4" type="pic"/>
          </p:nvPr>
        </p:nvSpPr>
        <p:spPr>
          <a:xfrm>
            <a:off x="669727" y="468809"/>
            <a:ext cx="3750600" cy="42057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/>
          <a:lstStyle>
            <a:lvl1pPr indent="-285750" lvl="0" marL="2921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85750" lvl="1" marL="5715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85750" lvl="2" marL="863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85750" lvl="3" marL="11430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85750" lvl="4" marL="14351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85750" lvl="5" marL="17145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85750" lvl="6" marL="2006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73050" lvl="7" marL="22860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85750" lvl="8" marL="25781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90" name="Shape 90"/>
          <p:cNvSpPr txBox="1"/>
          <p:nvPr>
            <p:ph idx="12" type="sldNum"/>
          </p:nvPr>
        </p:nvSpPr>
        <p:spPr>
          <a:xfrm>
            <a:off x="4437983" y="4878958"/>
            <a:ext cx="258900" cy="2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fld id="{00000000-1234-1234-1234-123412341234}" type="slidenum">
              <a:rPr b="0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Quote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/>
          <p:nvPr>
            <p:ph idx="1" type="body"/>
          </p:nvPr>
        </p:nvSpPr>
        <p:spPr>
          <a:xfrm>
            <a:off x="892969" y="3355330"/>
            <a:ext cx="7358100" cy="2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None/>
              <a:defRPr b="0" i="0" sz="1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36550" lvl="1" marL="9144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36550" lvl="2" marL="1371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36550" lvl="3" marL="18288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36550" lvl="4" marL="22860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36550" lvl="5" marL="27432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36550" lvl="6" marL="32004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36550" lvl="7" marL="3657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36550" lvl="8" marL="41148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93" name="Shape 93"/>
          <p:cNvSpPr txBox="1"/>
          <p:nvPr>
            <p:ph idx="2" type="body"/>
          </p:nvPr>
        </p:nvSpPr>
        <p:spPr>
          <a:xfrm>
            <a:off x="892969" y="2250281"/>
            <a:ext cx="73581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36550" lvl="1" marL="9144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36550" lvl="2" marL="1371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36550" lvl="3" marL="18288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36550" lvl="4" marL="22860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36550" lvl="5" marL="27432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36550" lvl="6" marL="32004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36550" lvl="7" marL="3657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36550" lvl="8" marL="41148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94" name="Shape 94"/>
          <p:cNvSpPr txBox="1"/>
          <p:nvPr>
            <p:ph idx="12" type="sldNum"/>
          </p:nvPr>
        </p:nvSpPr>
        <p:spPr>
          <a:xfrm>
            <a:off x="4437983" y="4878958"/>
            <a:ext cx="258900" cy="2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fld id="{00000000-1234-1234-1234-123412341234}" type="slidenum">
              <a:rPr b="0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hoto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/>
          <a:lstStyle>
            <a:lvl1pPr indent="-285750" lvl="0" marL="2921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85750" lvl="1" marL="5715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85750" lvl="2" marL="863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85750" lvl="3" marL="11430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85750" lvl="4" marL="14351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85750" lvl="5" marL="17145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85750" lvl="6" marL="2006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73050" lvl="7" marL="22860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85750" lvl="8" marL="25781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97" name="Shape 97"/>
          <p:cNvSpPr txBox="1"/>
          <p:nvPr>
            <p:ph idx="12" type="sldNum"/>
          </p:nvPr>
        </p:nvSpPr>
        <p:spPr>
          <a:xfrm>
            <a:off x="4437983" y="4878958"/>
            <a:ext cx="258900" cy="2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fld id="{00000000-1234-1234-1234-123412341234}" type="slidenum">
              <a:rPr b="0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lank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/>
          <p:nvPr>
            <p:ph idx="12" type="sldNum"/>
          </p:nvPr>
        </p:nvSpPr>
        <p:spPr>
          <a:xfrm>
            <a:off x="4437983" y="4878958"/>
            <a:ext cx="258900" cy="2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fld id="{00000000-1234-1234-1234-123412341234}" type="slidenum">
              <a:rPr b="0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&amp; Subtitle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4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06" name="Shape 106"/>
          <p:cNvSpPr txBox="1"/>
          <p:nvPr>
            <p:ph idx="1" type="body"/>
          </p:nvPr>
        </p:nvSpPr>
        <p:spPr>
          <a:xfrm>
            <a:off x="1812726" y="2652117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Gill San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Gill San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Gill San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Gill San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Gill San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07" name="Shape 107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&amp; Bullets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10" name="Shape 110"/>
          <p:cNvSpPr txBox="1"/>
          <p:nvPr>
            <p:ph idx="1" type="body"/>
          </p:nvPr>
        </p:nvSpPr>
        <p:spPr>
          <a:xfrm>
            <a:off x="180210" y="1460004"/>
            <a:ext cx="87834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Gill Sans"/>
              <a:buChar char="•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318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-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318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318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11" name="Shape 111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&amp; Bullets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14" name="Shape 114"/>
          <p:cNvSpPr txBox="1"/>
          <p:nvPr>
            <p:ph idx="1" type="body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Gill Sans"/>
              <a:buChar char="•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318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-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318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318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15" name="Shape 115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&amp; Bullets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18" name="Shape 118"/>
          <p:cNvSpPr txBox="1"/>
          <p:nvPr>
            <p:ph idx="1" type="body"/>
          </p:nvPr>
        </p:nvSpPr>
        <p:spPr>
          <a:xfrm>
            <a:off x="1645295" y="1372939"/>
            <a:ext cx="58533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31750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19" name="Shape 119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lank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&amp; Subtitle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24" name="Shape 124"/>
          <p:cNvSpPr txBox="1"/>
          <p:nvPr>
            <p:ph idx="1" type="body"/>
          </p:nvPr>
        </p:nvSpPr>
        <p:spPr>
          <a:xfrm>
            <a:off x="1812726" y="2652117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25" name="Shape 125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and 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hoto - Horizontal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/>
          <p:nvPr>
            <p:ph idx="2" type="pic"/>
          </p:nvPr>
        </p:nvSpPr>
        <p:spPr>
          <a:xfrm>
            <a:off x="1990204" y="334863"/>
            <a:ext cx="5157000" cy="31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228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393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55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41300" lvl="3" marL="736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901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28" name="Shape 128"/>
          <p:cNvSpPr txBox="1"/>
          <p:nvPr>
            <p:ph type="title"/>
          </p:nvPr>
        </p:nvSpPr>
        <p:spPr>
          <a:xfrm>
            <a:off x="1812726" y="3542854"/>
            <a:ext cx="55185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29" name="Shape 129"/>
          <p:cNvSpPr txBox="1"/>
          <p:nvPr>
            <p:ph idx="1" type="body"/>
          </p:nvPr>
        </p:nvSpPr>
        <p:spPr>
          <a:xfrm>
            <a:off x="1812726" y="4319736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30" name="Shape 130"/>
          <p:cNvSpPr txBox="1"/>
          <p:nvPr>
            <p:ph idx="12" type="sldNum"/>
          </p:nvPr>
        </p:nvSpPr>
        <p:spPr>
          <a:xfrm>
            <a:off x="4475930" y="4875609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- Center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/>
          <p:nvPr>
            <p:ph type="title"/>
          </p:nvPr>
        </p:nvSpPr>
        <p:spPr>
          <a:xfrm>
            <a:off x="1812726" y="1701105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33" name="Shape 133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hoto - Vertical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/>
          <p:nvPr>
            <p:ph idx="2" type="pic"/>
          </p:nvPr>
        </p:nvSpPr>
        <p:spPr>
          <a:xfrm>
            <a:off x="4685854" y="334863"/>
            <a:ext cx="2812800" cy="43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228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393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55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41300" lvl="3" marL="736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901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36" name="Shape 136"/>
          <p:cNvSpPr txBox="1"/>
          <p:nvPr>
            <p:ph type="title"/>
          </p:nvPr>
        </p:nvSpPr>
        <p:spPr>
          <a:xfrm>
            <a:off x="1645295" y="334863"/>
            <a:ext cx="2812800" cy="2103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37" name="Shape 137"/>
          <p:cNvSpPr txBox="1"/>
          <p:nvPr>
            <p:ph idx="1" type="body"/>
          </p:nvPr>
        </p:nvSpPr>
        <p:spPr>
          <a:xfrm>
            <a:off x="1645295" y="2511474"/>
            <a:ext cx="2812800" cy="21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38" name="Shape 138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- Top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41" name="Shape 141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, Bullets &amp; Photo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/>
          <p:nvPr>
            <p:ph idx="2" type="pic"/>
          </p:nvPr>
        </p:nvSpPr>
        <p:spPr>
          <a:xfrm>
            <a:off x="4685854" y="1372939"/>
            <a:ext cx="28128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228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393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55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41300" lvl="3" marL="736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901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44" name="Shape 144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45" name="Shape 145"/>
          <p:cNvSpPr txBox="1"/>
          <p:nvPr>
            <p:ph idx="1" type="body"/>
          </p:nvPr>
        </p:nvSpPr>
        <p:spPr>
          <a:xfrm>
            <a:off x="1645295" y="1372939"/>
            <a:ext cx="28128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298450" lvl="0" marL="4572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46" name="Shape 146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ullets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/>
          <p:nvPr>
            <p:ph idx="1" type="body"/>
          </p:nvPr>
        </p:nvSpPr>
        <p:spPr>
          <a:xfrm>
            <a:off x="1645295" y="669726"/>
            <a:ext cx="5853300" cy="380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31750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49" name="Shape 149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hoto - 3 Up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/>
          <p:nvPr>
            <p:ph idx="2" type="pic"/>
          </p:nvPr>
        </p:nvSpPr>
        <p:spPr>
          <a:xfrm>
            <a:off x="4685854" y="2685604"/>
            <a:ext cx="2812800" cy="19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228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393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55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41300" lvl="3" marL="736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901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2" name="Shape 152"/>
          <p:cNvSpPr/>
          <p:nvPr>
            <p:ph idx="3" type="pic"/>
          </p:nvPr>
        </p:nvSpPr>
        <p:spPr>
          <a:xfrm>
            <a:off x="4689132" y="468808"/>
            <a:ext cx="2812800" cy="19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228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393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55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41300" lvl="3" marL="736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901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3" name="Shape 153"/>
          <p:cNvSpPr/>
          <p:nvPr>
            <p:ph idx="4" type="pic"/>
          </p:nvPr>
        </p:nvSpPr>
        <p:spPr>
          <a:xfrm>
            <a:off x="1645295" y="468808"/>
            <a:ext cx="2812800" cy="42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228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393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55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41300" lvl="3" marL="736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901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4" name="Shape 154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Quote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 txBox="1"/>
          <p:nvPr>
            <p:ph idx="1" type="body"/>
          </p:nvPr>
        </p:nvSpPr>
        <p:spPr>
          <a:xfrm>
            <a:off x="1812726" y="3355330"/>
            <a:ext cx="5518500" cy="2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7" name="Shape 157"/>
          <p:cNvSpPr txBox="1"/>
          <p:nvPr>
            <p:ph idx="2" type="body"/>
          </p:nvPr>
        </p:nvSpPr>
        <p:spPr>
          <a:xfrm>
            <a:off x="1812726" y="2250132"/>
            <a:ext cx="55185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8" name="Shape 158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hoto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/>
          <p:nvPr>
            <p:ph idx="2" type="pic"/>
          </p:nvPr>
        </p:nvSpPr>
        <p:spPr>
          <a:xfrm>
            <a:off x="1143000" y="0"/>
            <a:ext cx="6858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228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393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55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41300" lvl="3" marL="736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901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61" name="Shape 161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&amp; Subtitle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4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" name="Shape 168"/>
          <p:cNvSpPr txBox="1"/>
          <p:nvPr>
            <p:ph idx="1" type="body"/>
          </p:nvPr>
        </p:nvSpPr>
        <p:spPr>
          <a:xfrm>
            <a:off x="1812726" y="2652117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ill San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ill San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ill San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ill San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ill San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9" name="Shape 169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and two 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&amp; Bullets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" name="Shape 172"/>
          <p:cNvSpPr txBox="1"/>
          <p:nvPr>
            <p:ph idx="1" type="body"/>
          </p:nvPr>
        </p:nvSpPr>
        <p:spPr>
          <a:xfrm>
            <a:off x="180210" y="1460004"/>
            <a:ext cx="87834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Gill Sans"/>
              <a:buChar char="•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318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-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318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318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" name="Shape 173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lank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&amp; Subtitle"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Shape 178"/>
          <p:cNvSpPr txBox="1"/>
          <p:nvPr>
            <p:ph idx="1" type="body"/>
          </p:nvPr>
        </p:nvSpPr>
        <p:spPr>
          <a:xfrm>
            <a:off x="1812726" y="2652117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9" name="Shape 179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hoto - Horizontal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/>
          <p:nvPr>
            <p:ph idx="2" type="pic"/>
          </p:nvPr>
        </p:nvSpPr>
        <p:spPr>
          <a:xfrm>
            <a:off x="1990204" y="334863"/>
            <a:ext cx="5157000" cy="31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▪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✓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2" name="Shape 182"/>
          <p:cNvSpPr txBox="1"/>
          <p:nvPr>
            <p:ph type="title"/>
          </p:nvPr>
        </p:nvSpPr>
        <p:spPr>
          <a:xfrm>
            <a:off x="1812726" y="3542854"/>
            <a:ext cx="55185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3" name="Shape 183"/>
          <p:cNvSpPr txBox="1"/>
          <p:nvPr>
            <p:ph idx="1" type="body"/>
          </p:nvPr>
        </p:nvSpPr>
        <p:spPr>
          <a:xfrm>
            <a:off x="1812726" y="4319736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Shape 184"/>
          <p:cNvSpPr txBox="1"/>
          <p:nvPr>
            <p:ph idx="12" type="sldNum"/>
          </p:nvPr>
        </p:nvSpPr>
        <p:spPr>
          <a:xfrm>
            <a:off x="4475930" y="4875609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- Center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 txBox="1"/>
          <p:nvPr>
            <p:ph type="title"/>
          </p:nvPr>
        </p:nvSpPr>
        <p:spPr>
          <a:xfrm>
            <a:off x="1812726" y="1701105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7" name="Shape 187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hoto - Vertical"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/>
          <p:nvPr>
            <p:ph idx="2" type="pic"/>
          </p:nvPr>
        </p:nvSpPr>
        <p:spPr>
          <a:xfrm>
            <a:off x="4685854" y="334863"/>
            <a:ext cx="2812800" cy="43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▪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✓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0" name="Shape 190"/>
          <p:cNvSpPr txBox="1"/>
          <p:nvPr>
            <p:ph type="title"/>
          </p:nvPr>
        </p:nvSpPr>
        <p:spPr>
          <a:xfrm>
            <a:off x="1645295" y="334863"/>
            <a:ext cx="2812800" cy="2103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 Light"/>
              <a:buNone/>
              <a:defRPr b="0" i="0" sz="3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1" name="Shape 191"/>
          <p:cNvSpPr txBox="1"/>
          <p:nvPr>
            <p:ph idx="1" type="body"/>
          </p:nvPr>
        </p:nvSpPr>
        <p:spPr>
          <a:xfrm>
            <a:off x="1645295" y="2511474"/>
            <a:ext cx="2812800" cy="21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" name="Shape 192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- Top"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5" name="Shape 195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&amp; Bullets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" name="Shape 198"/>
          <p:cNvSpPr txBox="1"/>
          <p:nvPr>
            <p:ph idx="1" type="body"/>
          </p:nvPr>
        </p:nvSpPr>
        <p:spPr>
          <a:xfrm>
            <a:off x="1645295" y="1372939"/>
            <a:ext cx="58533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31750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Shape 199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, Bullets &amp; Photo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/>
          <p:nvPr>
            <p:ph idx="2" type="pic"/>
          </p:nvPr>
        </p:nvSpPr>
        <p:spPr>
          <a:xfrm>
            <a:off x="4685854" y="1372939"/>
            <a:ext cx="28128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▪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✓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" name="Shape 202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Shape 203"/>
          <p:cNvSpPr txBox="1"/>
          <p:nvPr>
            <p:ph idx="1" type="body"/>
          </p:nvPr>
        </p:nvSpPr>
        <p:spPr>
          <a:xfrm>
            <a:off x="1645295" y="1372939"/>
            <a:ext cx="28128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298450" lvl="0" marL="4572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 Light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 Light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 Light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 Light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 Light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" name="Shape 204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ullets"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 txBox="1"/>
          <p:nvPr>
            <p:ph idx="1" type="body"/>
          </p:nvPr>
        </p:nvSpPr>
        <p:spPr>
          <a:xfrm>
            <a:off x="1645295" y="669726"/>
            <a:ext cx="5853300" cy="380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31750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7" name="Shape 207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hoto - 3 Up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/>
          <p:nvPr>
            <p:ph idx="2" type="pic"/>
          </p:nvPr>
        </p:nvSpPr>
        <p:spPr>
          <a:xfrm>
            <a:off x="4685854" y="2685604"/>
            <a:ext cx="2812800" cy="19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▪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✓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Shape 210"/>
          <p:cNvSpPr/>
          <p:nvPr>
            <p:ph idx="3" type="pic"/>
          </p:nvPr>
        </p:nvSpPr>
        <p:spPr>
          <a:xfrm>
            <a:off x="4689132" y="468808"/>
            <a:ext cx="2812800" cy="19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▪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✓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Shape 211"/>
          <p:cNvSpPr/>
          <p:nvPr>
            <p:ph idx="4" type="pic"/>
          </p:nvPr>
        </p:nvSpPr>
        <p:spPr>
          <a:xfrm>
            <a:off x="1645295" y="468808"/>
            <a:ext cx="2812800" cy="42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▪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✓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Shape 212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Quote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 txBox="1"/>
          <p:nvPr>
            <p:ph idx="1" type="body"/>
          </p:nvPr>
        </p:nvSpPr>
        <p:spPr>
          <a:xfrm>
            <a:off x="1812726" y="3355330"/>
            <a:ext cx="5518500" cy="2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✓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5" name="Shape 215"/>
          <p:cNvSpPr txBox="1"/>
          <p:nvPr>
            <p:ph idx="2" type="body"/>
          </p:nvPr>
        </p:nvSpPr>
        <p:spPr>
          <a:xfrm>
            <a:off x="1812726" y="2250132"/>
            <a:ext cx="55185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✓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6" name="Shape 216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hoto"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/>
          <p:nvPr>
            <p:ph idx="2" type="pic"/>
          </p:nvPr>
        </p:nvSpPr>
        <p:spPr>
          <a:xfrm>
            <a:off x="1143000" y="0"/>
            <a:ext cx="6858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▪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✓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9" name="Shape 219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&amp; Bullets"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2" name="Shape 222"/>
          <p:cNvSpPr txBox="1"/>
          <p:nvPr>
            <p:ph idx="1" type="body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Gill Sans"/>
              <a:buChar char="•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318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-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318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318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Shape 223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&amp; Bullets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Shape 226"/>
          <p:cNvSpPr txBox="1"/>
          <p:nvPr>
            <p:ph idx="1" type="body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Gill Sans"/>
              <a:buChar char="•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318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-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318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318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Shape 227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Only"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 txBox="1"/>
          <p:nvPr>
            <p:ph type="title"/>
          </p:nvPr>
        </p:nvSpPr>
        <p:spPr>
          <a:xfrm>
            <a:off x="449746" y="229118"/>
            <a:ext cx="82419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" name="Shape 230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&amp; Subtitle"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4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7" name="Shape 237"/>
          <p:cNvSpPr txBox="1"/>
          <p:nvPr>
            <p:ph idx="1" type="body"/>
          </p:nvPr>
        </p:nvSpPr>
        <p:spPr>
          <a:xfrm>
            <a:off x="1812726" y="2652117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Shape 238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&amp; Bullets"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1" name="Shape 241"/>
          <p:cNvSpPr txBox="1"/>
          <p:nvPr>
            <p:ph idx="1" type="body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Noto Sans Symbols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318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318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318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2" name="Shape 242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&amp; Bullets"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Shape 245"/>
          <p:cNvSpPr txBox="1"/>
          <p:nvPr>
            <p:ph idx="1" type="body"/>
          </p:nvPr>
        </p:nvSpPr>
        <p:spPr>
          <a:xfrm>
            <a:off x="180210" y="1460004"/>
            <a:ext cx="87834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Noto Sans Symbols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318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318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318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6" name="Shape 246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&amp; Bullets"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" name="Shape 249"/>
          <p:cNvSpPr txBox="1"/>
          <p:nvPr>
            <p:ph idx="1" type="body"/>
          </p:nvPr>
        </p:nvSpPr>
        <p:spPr>
          <a:xfrm>
            <a:off x="1645295" y="1372939"/>
            <a:ext cx="58533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31750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Shape 250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One column 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lank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Only"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 txBox="1"/>
          <p:nvPr>
            <p:ph type="title"/>
          </p:nvPr>
        </p:nvSpPr>
        <p:spPr>
          <a:xfrm>
            <a:off x="449746" y="229118"/>
            <a:ext cx="82419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5" name="Shape 255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&amp; Bullets"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" name="Shape 258"/>
          <p:cNvSpPr txBox="1"/>
          <p:nvPr>
            <p:ph idx="1" type="body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Noto Sans Symbols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318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318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318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Shape 259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&amp; Subtitle"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Shape 262"/>
          <p:cNvSpPr txBox="1"/>
          <p:nvPr>
            <p:ph idx="1" type="body"/>
          </p:nvPr>
        </p:nvSpPr>
        <p:spPr>
          <a:xfrm>
            <a:off x="1812726" y="2652117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3" name="Shape 263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hoto - Horizontal"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/>
          <p:nvPr>
            <p:ph idx="2" type="pic"/>
          </p:nvPr>
        </p:nvSpPr>
        <p:spPr>
          <a:xfrm>
            <a:off x="1990204" y="334863"/>
            <a:ext cx="5157000" cy="31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" name="Shape 266"/>
          <p:cNvSpPr txBox="1"/>
          <p:nvPr>
            <p:ph type="title"/>
          </p:nvPr>
        </p:nvSpPr>
        <p:spPr>
          <a:xfrm>
            <a:off x="1812726" y="3542854"/>
            <a:ext cx="55185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7" name="Shape 267"/>
          <p:cNvSpPr txBox="1"/>
          <p:nvPr>
            <p:ph idx="1" type="body"/>
          </p:nvPr>
        </p:nvSpPr>
        <p:spPr>
          <a:xfrm>
            <a:off x="1812726" y="4319736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8" name="Shape 268"/>
          <p:cNvSpPr txBox="1"/>
          <p:nvPr>
            <p:ph idx="12" type="sldNum"/>
          </p:nvPr>
        </p:nvSpPr>
        <p:spPr>
          <a:xfrm>
            <a:off x="4475930" y="4875609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- Center"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 txBox="1"/>
          <p:nvPr>
            <p:ph type="title"/>
          </p:nvPr>
        </p:nvSpPr>
        <p:spPr>
          <a:xfrm>
            <a:off x="1812726" y="1701105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1" name="Shape 271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hoto - Vertical"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/>
          <p:nvPr>
            <p:ph idx="2" type="pic"/>
          </p:nvPr>
        </p:nvSpPr>
        <p:spPr>
          <a:xfrm>
            <a:off x="4685854" y="334863"/>
            <a:ext cx="2812800" cy="43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4" name="Shape 274"/>
          <p:cNvSpPr txBox="1"/>
          <p:nvPr>
            <p:ph type="title"/>
          </p:nvPr>
        </p:nvSpPr>
        <p:spPr>
          <a:xfrm>
            <a:off x="1645295" y="334863"/>
            <a:ext cx="2812800" cy="2103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5" name="Shape 275"/>
          <p:cNvSpPr txBox="1"/>
          <p:nvPr>
            <p:ph idx="1" type="body"/>
          </p:nvPr>
        </p:nvSpPr>
        <p:spPr>
          <a:xfrm>
            <a:off x="1645295" y="2511474"/>
            <a:ext cx="2812800" cy="21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6" name="Shape 276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- Top"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9" name="Shape 279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, Bullets &amp; Photo"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/>
          <p:nvPr>
            <p:ph idx="2" type="pic"/>
          </p:nvPr>
        </p:nvSpPr>
        <p:spPr>
          <a:xfrm>
            <a:off x="4685854" y="1372939"/>
            <a:ext cx="28128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2" name="Shape 282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3" name="Shape 283"/>
          <p:cNvSpPr txBox="1"/>
          <p:nvPr>
            <p:ph idx="1" type="body"/>
          </p:nvPr>
        </p:nvSpPr>
        <p:spPr>
          <a:xfrm>
            <a:off x="1645295" y="1372939"/>
            <a:ext cx="28128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298450" lvl="0" marL="4572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" name="Shape 284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ullets"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 txBox="1"/>
          <p:nvPr>
            <p:ph idx="1" type="body"/>
          </p:nvPr>
        </p:nvSpPr>
        <p:spPr>
          <a:xfrm>
            <a:off x="1645295" y="669726"/>
            <a:ext cx="5853300" cy="380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31750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" name="Shape 287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in 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hoto - 3 Up"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/>
          <p:nvPr>
            <p:ph idx="2" type="pic"/>
          </p:nvPr>
        </p:nvSpPr>
        <p:spPr>
          <a:xfrm>
            <a:off x="4685854" y="2685604"/>
            <a:ext cx="2812800" cy="19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" name="Shape 290"/>
          <p:cNvSpPr/>
          <p:nvPr>
            <p:ph idx="3" type="pic"/>
          </p:nvPr>
        </p:nvSpPr>
        <p:spPr>
          <a:xfrm>
            <a:off x="4689132" y="468808"/>
            <a:ext cx="2812800" cy="19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1" name="Shape 291"/>
          <p:cNvSpPr/>
          <p:nvPr>
            <p:ph idx="4" type="pic"/>
          </p:nvPr>
        </p:nvSpPr>
        <p:spPr>
          <a:xfrm>
            <a:off x="1645295" y="468808"/>
            <a:ext cx="2812800" cy="42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2" name="Shape 292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Quote"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 txBox="1"/>
          <p:nvPr>
            <p:ph idx="1" type="body"/>
          </p:nvPr>
        </p:nvSpPr>
        <p:spPr>
          <a:xfrm>
            <a:off x="1812726" y="3355330"/>
            <a:ext cx="5518500" cy="2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5" name="Shape 295"/>
          <p:cNvSpPr txBox="1"/>
          <p:nvPr>
            <p:ph idx="2" type="body"/>
          </p:nvPr>
        </p:nvSpPr>
        <p:spPr>
          <a:xfrm>
            <a:off x="1812726" y="2250132"/>
            <a:ext cx="55185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6" name="Shape 296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hoto"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/>
          <p:nvPr>
            <p:ph idx="2" type="pic"/>
          </p:nvPr>
        </p:nvSpPr>
        <p:spPr>
          <a:xfrm>
            <a:off x="1143000" y="0"/>
            <a:ext cx="6858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Shape 299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ection title and 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5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theme" Target="../theme/theme4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6.xml"/><Relationship Id="rId1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24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5" Type="http://schemas.openxmlformats.org/officeDocument/2006/relationships/slideLayout" Target="../slideLayouts/slideLayout38.xml"/><Relationship Id="rId14" Type="http://schemas.openxmlformats.org/officeDocument/2006/relationships/slideLayout" Target="../slideLayouts/slideLayout37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/Relationships>
</file>

<file path=ppt/slideMasters/_rels/slideMaster4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48.xml"/><Relationship Id="rId13" Type="http://schemas.openxmlformats.org/officeDocument/2006/relationships/slideLayout" Target="../slideLayouts/slideLayout51.xml"/><Relationship Id="rId1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39.xml"/><Relationship Id="rId2" Type="http://schemas.openxmlformats.org/officeDocument/2006/relationships/slideLayout" Target="../slideLayouts/slideLayout40.xml"/><Relationship Id="rId3" Type="http://schemas.openxmlformats.org/officeDocument/2006/relationships/slideLayout" Target="../slideLayouts/slideLayout41.xml"/><Relationship Id="rId4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7.xml"/><Relationship Id="rId15" Type="http://schemas.openxmlformats.org/officeDocument/2006/relationships/slideLayout" Target="../slideLayouts/slideLayout53.xml"/><Relationship Id="rId14" Type="http://schemas.openxmlformats.org/officeDocument/2006/relationships/slideLayout" Target="../slideLayouts/slideLayout52.xml"/><Relationship Id="rId17" Type="http://schemas.openxmlformats.org/officeDocument/2006/relationships/slideLayout" Target="../slideLayouts/slideLayout55.xml"/><Relationship Id="rId16" Type="http://schemas.openxmlformats.org/officeDocument/2006/relationships/slideLayout" Target="../slideLayouts/slideLayout54.xml"/><Relationship Id="rId5" Type="http://schemas.openxmlformats.org/officeDocument/2006/relationships/slideLayout" Target="../slideLayouts/slideLayout43.xml"/><Relationship Id="rId6" Type="http://schemas.openxmlformats.org/officeDocument/2006/relationships/slideLayout" Target="../slideLayouts/slideLayout44.xml"/><Relationship Id="rId18" Type="http://schemas.openxmlformats.org/officeDocument/2006/relationships/theme" Target="../theme/theme6.xml"/><Relationship Id="rId7" Type="http://schemas.openxmlformats.org/officeDocument/2006/relationships/slideLayout" Target="../slideLayouts/slideLayout45.xml"/><Relationship Id="rId8" Type="http://schemas.openxmlformats.org/officeDocument/2006/relationships/slideLayout" Target="../slideLayouts/slideLayout46.xml"/></Relationships>
</file>

<file path=ppt/slideMasters/_rels/slideMaster5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65.xml"/><Relationship Id="rId13" Type="http://schemas.openxmlformats.org/officeDocument/2006/relationships/slideLayout" Target="../slideLayouts/slideLayout68.xml"/><Relationship Id="rId12" Type="http://schemas.openxmlformats.org/officeDocument/2006/relationships/slideLayout" Target="../slideLayouts/slideLayout67.xml"/><Relationship Id="rId1" Type="http://schemas.openxmlformats.org/officeDocument/2006/relationships/slideLayout" Target="../slideLayouts/slideLayout56.xml"/><Relationship Id="rId2" Type="http://schemas.openxmlformats.org/officeDocument/2006/relationships/slideLayout" Target="../slideLayouts/slideLayout57.xml"/><Relationship Id="rId3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Relationship Id="rId15" Type="http://schemas.openxmlformats.org/officeDocument/2006/relationships/slideLayout" Target="../slideLayouts/slideLayout70.xml"/><Relationship Id="rId14" Type="http://schemas.openxmlformats.org/officeDocument/2006/relationships/slideLayout" Target="../slideLayouts/slideLayout69.xml"/><Relationship Id="rId17" Type="http://schemas.openxmlformats.org/officeDocument/2006/relationships/slideLayout" Target="../slideLayouts/slideLayout72.xml"/><Relationship Id="rId16" Type="http://schemas.openxmlformats.org/officeDocument/2006/relationships/slideLayout" Target="../slideLayouts/slideLayout71.xml"/><Relationship Id="rId5" Type="http://schemas.openxmlformats.org/officeDocument/2006/relationships/slideLayout" Target="../slideLayouts/slideLayout60.xml"/><Relationship Id="rId6" Type="http://schemas.openxmlformats.org/officeDocument/2006/relationships/slideLayout" Target="../slideLayouts/slideLayout61.xml"/><Relationship Id="rId18" Type="http://schemas.openxmlformats.org/officeDocument/2006/relationships/theme" Target="../theme/theme3.xml"/><Relationship Id="rId7" Type="http://schemas.openxmlformats.org/officeDocument/2006/relationships/slideLayout" Target="../slideLayouts/slideLayout62.xml"/><Relationship Id="rId8" Type="http://schemas.openxmlformats.org/officeDocument/2006/relationships/slideLayout" Target="../slideLayouts/slideLayout63.xml"/></Relationships>
</file>

<file path=ppt/slideMasters/_rels/slideMaster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3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  <a:endParaRPr sz="1000">
              <a:solidFill>
                <a:schemeClr val="dk2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/>
          <p:nvPr>
            <p:ph type="title"/>
          </p:nvPr>
        </p:nvSpPr>
        <p:spPr>
          <a:xfrm>
            <a:off x="669727" y="234404"/>
            <a:ext cx="78045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1524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2921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4445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5842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7366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8890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10287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11811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669727" y="1372939"/>
            <a:ext cx="7804500" cy="331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/>
          <a:lstStyle>
            <a:lvl1pPr indent="-336550" lvl="0" marL="4572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36550" lvl="1" marL="9144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36550" lvl="2" marL="1371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36550" lvl="3" marL="18288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36550" lvl="4" marL="22860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36550" lvl="5" marL="27432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36550" lvl="6" marL="32004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36550" lvl="7" marL="3657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36550" lvl="8" marL="41148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3" name="Shape 53"/>
          <p:cNvSpPr txBox="1"/>
          <p:nvPr>
            <p:ph idx="12" type="sldNum"/>
          </p:nvPr>
        </p:nvSpPr>
        <p:spPr>
          <a:xfrm>
            <a:off x="4437983" y="4878958"/>
            <a:ext cx="258900" cy="2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fld id="{00000000-1234-1234-1234-123412341234}" type="slidenum">
              <a:rPr b="0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sz="9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02" name="Shape 102"/>
          <p:cNvSpPr txBox="1"/>
          <p:nvPr>
            <p:ph idx="1" type="body"/>
          </p:nvPr>
        </p:nvSpPr>
        <p:spPr>
          <a:xfrm>
            <a:off x="1645295" y="1372939"/>
            <a:ext cx="58533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31750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03" name="Shape 103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sz="5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  <p:sldLayoutId id="2147483683" r:id="rId13"/>
    <p:sldLayoutId id="2147483684" r:id="rId14"/>
    <p:sldLayoutId id="2147483685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 txBox="1"/>
          <p:nvPr>
            <p:ph type="title"/>
          </p:nvPr>
        </p:nvSpPr>
        <p:spPr>
          <a:xfrm>
            <a:off x="449746" y="229118"/>
            <a:ext cx="82419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4" name="Shape 164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3810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▪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✓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" name="Shape 165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5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  <p:sldLayoutId id="2147483700" r:id="rId15"/>
    <p:sldLayoutId id="2147483701" r:id="rId16"/>
    <p:sldLayoutId id="2147483702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 txBox="1"/>
          <p:nvPr>
            <p:ph type="title"/>
          </p:nvPr>
        </p:nvSpPr>
        <p:spPr>
          <a:xfrm>
            <a:off x="449746" y="229118"/>
            <a:ext cx="82419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Shape 233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3810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Shape 234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5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  <p:sldLayoutId id="2147483714" r:id="rId12"/>
    <p:sldLayoutId id="2147483715" r:id="rId13"/>
    <p:sldLayoutId id="2147483716" r:id="rId14"/>
    <p:sldLayoutId id="2147483717" r:id="rId15"/>
    <p:sldLayoutId id="2147483718" r:id="rId16"/>
    <p:sldLayoutId id="2147483719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720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6.xml"/><Relationship Id="rId2" Type="http://schemas.openxmlformats.org/officeDocument/2006/relationships/notesSlide" Target="../notesSlides/notesSlide1.xml"/><Relationship Id="rId3" Type="http://schemas.openxmlformats.org/officeDocument/2006/relationships/hyperlink" Target="mailto:hunkim+ml@gmail.com" TargetMode="External"/><Relationship Id="rId4" Type="http://schemas.openxmlformats.org/officeDocument/2006/relationships/hyperlink" Target="https://github.com/hunkim/DeepLearningZeroToAll/" TargetMode="External"/><Relationship Id="rId5" Type="http://schemas.openxmlformats.org/officeDocument/2006/relationships/image" Target="../media/image2.png"/><Relationship Id="rId6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github.com/hunkim/DeepLearningZeroToAll/blob/master/lab-09-2-xor-nn.py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Relationship Id="rId4" Type="http://schemas.openxmlformats.org/officeDocument/2006/relationships/hyperlink" Target="https://github.com/hunkim/DeepLearningZeroToAll/blob/master/lab-09-3-xor-nn-wide-deep.py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Relationship Id="rId4" Type="http://schemas.openxmlformats.org/officeDocument/2006/relationships/hyperlink" Target="https://github.com/hunkim/DeepLearningZeroToAll/blob/master/lab-09-3-xor-nn-wide-deep.py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6.xml"/><Relationship Id="rId2" Type="http://schemas.openxmlformats.org/officeDocument/2006/relationships/notesSlide" Target="../notesSlides/notesSlide14.xml"/><Relationship Id="rId3" Type="http://schemas.openxmlformats.org/officeDocument/2006/relationships/hyperlink" Target="mailto:hunkim+ml@gmail.com" TargetMode="External"/><Relationship Id="rId4" Type="http://schemas.openxmlformats.org/officeDocument/2006/relationships/hyperlink" Target="https://github.com/hunkim/DeepLearningZeroToAll/" TargetMode="External"/><Relationship Id="rId5" Type="http://schemas.openxmlformats.org/officeDocument/2006/relationships/image" Target="../media/image2.png"/><Relationship Id="rId6" Type="http://schemas.openxmlformats.org/officeDocument/2006/relationships/image" Target="../media/image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9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6.png"/><Relationship Id="rId7" Type="http://schemas.openxmlformats.org/officeDocument/2006/relationships/image" Target="../media/image1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Relationship Id="rId4" Type="http://schemas.openxmlformats.org/officeDocument/2006/relationships/hyperlink" Target="https://goo.gl/jPtWNt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2.png"/><Relationship Id="rId4" Type="http://schemas.openxmlformats.org/officeDocument/2006/relationships/hyperlink" Target="https://github.com/hunkim/DeepLearningZeroToAll/blob/master/lab-09-4-xor_tensorboard.py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1.png"/><Relationship Id="rId4" Type="http://schemas.openxmlformats.org/officeDocument/2006/relationships/hyperlink" Target="https://github.com/hunkim/DeepLearningZeroToAll/blob/master/lab-09-4-xor_tensorboard.py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9.png"/><Relationship Id="rId4" Type="http://schemas.openxmlformats.org/officeDocument/2006/relationships/image" Target="../media/image17.png"/><Relationship Id="rId5" Type="http://schemas.openxmlformats.org/officeDocument/2006/relationships/hyperlink" Target="https://github.com/hunkim/DeepLearningZeroToAll/blob/master/lab-09-4-xor_tensorboard.py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6.png"/><Relationship Id="rId4" Type="http://schemas.openxmlformats.org/officeDocument/2006/relationships/hyperlink" Target="https://github.com/hunkim/DeepLearningZeroToAll/blob/master/lab-09-4-xor_tensorboard.py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7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6.xml"/><Relationship Id="rId2" Type="http://schemas.openxmlformats.org/officeDocument/2006/relationships/notesSlide" Target="../notesSlides/notesSlide3.xml"/><Relationship Id="rId3" Type="http://schemas.openxmlformats.org/officeDocument/2006/relationships/hyperlink" Target="mailto:hunkim+ml@gmail.com" TargetMode="External"/><Relationship Id="rId4" Type="http://schemas.openxmlformats.org/officeDocument/2006/relationships/hyperlink" Target="https://github.com/hunkim/DeepLearningZeroToAll/" TargetMode="External"/><Relationship Id="rId5" Type="http://schemas.openxmlformats.org/officeDocument/2006/relationships/image" Target="../media/image2.png"/><Relationship Id="rId6" Type="http://schemas.openxmlformats.org/officeDocument/2006/relationships/image" Target="../media/image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9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6.png"/><Relationship Id="rId7" Type="http://schemas.openxmlformats.org/officeDocument/2006/relationships/image" Target="../media/image1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6.xml"/><Relationship Id="rId2" Type="http://schemas.openxmlformats.org/officeDocument/2006/relationships/notesSlide" Target="../notesSlides/notesSlide32.xml"/><Relationship Id="rId3" Type="http://schemas.openxmlformats.org/officeDocument/2006/relationships/hyperlink" Target="mailto:hunkim+ml@gmail.com" TargetMode="External"/><Relationship Id="rId4" Type="http://schemas.openxmlformats.org/officeDocument/2006/relationships/hyperlink" Target="https://github.com/hunkim/DeepLearningZeroToAll/" TargetMode="External"/><Relationship Id="rId5" Type="http://schemas.openxmlformats.org/officeDocument/2006/relationships/image" Target="../media/image2.png"/><Relationship Id="rId6" Type="http://schemas.openxmlformats.org/officeDocument/2006/relationships/image" Target="../media/image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6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6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5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6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37.xml"/><Relationship Id="rId3" Type="http://schemas.openxmlformats.org/officeDocument/2006/relationships/comments" Target="../comments/comment1.xml"/><Relationship Id="rId4" Type="http://schemas.openxmlformats.org/officeDocument/2006/relationships/image" Target="../media/image19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16.png"/><Relationship Id="rId8" Type="http://schemas.openxmlformats.org/officeDocument/2006/relationships/image" Target="../media/image14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8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7.png"/><Relationship Id="rId4" Type="http://schemas.openxmlformats.org/officeDocument/2006/relationships/image" Target="../media/image3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github.com/hunkim/DeepLearningZeroToAll/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6.png"/><Relationship Id="rId5" Type="http://schemas.openxmlformats.org/officeDocument/2006/relationships/image" Target="../media/image77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image" Target="../media/image3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0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9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9.png"/><Relationship Id="rId4" Type="http://schemas.openxmlformats.org/officeDocument/2006/relationships/image" Target="../media/image17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0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9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6.png"/><Relationship Id="rId7" Type="http://schemas.openxmlformats.org/officeDocument/2006/relationships/image" Target="../media/image14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6.xml"/><Relationship Id="rId2" Type="http://schemas.openxmlformats.org/officeDocument/2006/relationships/notesSlide" Target="../notesSlides/notesSlide48.xml"/><Relationship Id="rId3" Type="http://schemas.openxmlformats.org/officeDocument/2006/relationships/hyperlink" Target="mailto:hunkim+ml@gmail.com" TargetMode="External"/><Relationship Id="rId4" Type="http://schemas.openxmlformats.org/officeDocument/2006/relationships/hyperlink" Target="https://github.com/hunkim/DeepLearningZeroToAll/" TargetMode="External"/><Relationship Id="rId5" Type="http://schemas.openxmlformats.org/officeDocument/2006/relationships/image" Target="../media/image2.png"/><Relationship Id="rId6" Type="http://schemas.openxmlformats.org/officeDocument/2006/relationships/image" Target="../media/image1.png"/></Relationships>
</file>

<file path=ppt/slides/_rels/slide49.xml.rels><?xml version="1.0" encoding="UTF-8" standalone="yes"?><Relationships xmlns="http://schemas.openxmlformats.org/package/2006/relationships"><Relationship Id="rId11" Type="http://schemas.openxmlformats.org/officeDocument/2006/relationships/image" Target="../media/image37.png"/><Relationship Id="rId10" Type="http://schemas.openxmlformats.org/officeDocument/2006/relationships/image" Target="../media/image54.png"/><Relationship Id="rId13" Type="http://schemas.openxmlformats.org/officeDocument/2006/relationships/image" Target="../media/image31.png"/><Relationship Id="rId12" Type="http://schemas.openxmlformats.org/officeDocument/2006/relationships/image" Target="../media/image33.png"/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49.xml"/><Relationship Id="rId3" Type="http://schemas.openxmlformats.org/officeDocument/2006/relationships/hyperlink" Target="https://github.com/hunkim/DeepLearningZeroToAll/" TargetMode="External"/><Relationship Id="rId4" Type="http://schemas.openxmlformats.org/officeDocument/2006/relationships/image" Target="../media/image34.png"/><Relationship Id="rId9" Type="http://schemas.openxmlformats.org/officeDocument/2006/relationships/image" Target="../media/image35.png"/><Relationship Id="rId15" Type="http://schemas.openxmlformats.org/officeDocument/2006/relationships/image" Target="../media/image76.png"/><Relationship Id="rId14" Type="http://schemas.openxmlformats.org/officeDocument/2006/relationships/image" Target="../media/image39.png"/><Relationship Id="rId5" Type="http://schemas.openxmlformats.org/officeDocument/2006/relationships/image" Target="../media/image36.png"/><Relationship Id="rId6" Type="http://schemas.openxmlformats.org/officeDocument/2006/relationships/image" Target="../media/image38.png"/><Relationship Id="rId7" Type="http://schemas.openxmlformats.org/officeDocument/2006/relationships/image" Target="../media/image43.png"/><Relationship Id="rId8" Type="http://schemas.openxmlformats.org/officeDocument/2006/relationships/image" Target="../media/image4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2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41.png"/><Relationship Id="rId4" Type="http://schemas.openxmlformats.org/officeDocument/2006/relationships/image" Target="../media/image45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53.xml"/><Relationship Id="rId3" Type="http://schemas.openxmlformats.org/officeDocument/2006/relationships/hyperlink" Target="https://medium.com/@karpathy/yes-you-should-understand-backprop-e2f06eab496b" TargetMode="Externa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46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52.png"/><Relationship Id="rId4" Type="http://schemas.openxmlformats.org/officeDocument/2006/relationships/image" Target="../media/image48.png"/><Relationship Id="rId5" Type="http://schemas.openxmlformats.org/officeDocument/2006/relationships/image" Target="../media/image51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52.png"/><Relationship Id="rId4" Type="http://schemas.openxmlformats.org/officeDocument/2006/relationships/image" Target="../media/image48.png"/><Relationship Id="rId5" Type="http://schemas.openxmlformats.org/officeDocument/2006/relationships/image" Target="../media/image51.png"/><Relationship Id="rId6" Type="http://schemas.openxmlformats.org/officeDocument/2006/relationships/image" Target="../media/image50.png"/><Relationship Id="rId7" Type="http://schemas.openxmlformats.org/officeDocument/2006/relationships/image" Target="../media/image49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52.png"/><Relationship Id="rId4" Type="http://schemas.openxmlformats.org/officeDocument/2006/relationships/image" Target="../media/image48.png"/><Relationship Id="rId5" Type="http://schemas.openxmlformats.org/officeDocument/2006/relationships/image" Target="../media/image51.png"/><Relationship Id="rId6" Type="http://schemas.openxmlformats.org/officeDocument/2006/relationships/image" Target="../media/image50.png"/><Relationship Id="rId7" Type="http://schemas.openxmlformats.org/officeDocument/2006/relationships/image" Target="../media/image49.png"/><Relationship Id="rId8" Type="http://schemas.openxmlformats.org/officeDocument/2006/relationships/image" Target="../media/image53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9.xml"/><Relationship Id="rId3" Type="http://schemas.openxmlformats.org/officeDocument/2006/relationships/comments" Target="../comments/comment2.xml"/><Relationship Id="rId4" Type="http://schemas.openxmlformats.org/officeDocument/2006/relationships/image" Target="../media/image52.png"/><Relationship Id="rId5" Type="http://schemas.openxmlformats.org/officeDocument/2006/relationships/image" Target="../media/image48.png"/><Relationship Id="rId6" Type="http://schemas.openxmlformats.org/officeDocument/2006/relationships/image" Target="../media/image51.png"/><Relationship Id="rId7" Type="http://schemas.openxmlformats.org/officeDocument/2006/relationships/image" Target="../media/image4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github.com/hunkim/DeepLearningZeroToAll/blob/master/lab-09-1-xor.py" TargetMode="Externa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52.png"/><Relationship Id="rId4" Type="http://schemas.openxmlformats.org/officeDocument/2006/relationships/image" Target="../media/image48.png"/><Relationship Id="rId9" Type="http://schemas.openxmlformats.org/officeDocument/2006/relationships/image" Target="../media/image45.png"/><Relationship Id="rId5" Type="http://schemas.openxmlformats.org/officeDocument/2006/relationships/image" Target="../media/image51.png"/><Relationship Id="rId6" Type="http://schemas.openxmlformats.org/officeDocument/2006/relationships/image" Target="../media/image55.png"/><Relationship Id="rId7" Type="http://schemas.openxmlformats.org/officeDocument/2006/relationships/image" Target="../media/image56.png"/><Relationship Id="rId8" Type="http://schemas.openxmlformats.org/officeDocument/2006/relationships/image" Target="../media/image60.png"/></Relationships>
</file>

<file path=ppt/slides/_rels/slide61.xml.rels><?xml version="1.0" encoding="UTF-8" standalone="yes"?><Relationships xmlns="http://schemas.openxmlformats.org/package/2006/relationships"><Relationship Id="rId10" Type="http://schemas.openxmlformats.org/officeDocument/2006/relationships/image" Target="../media/image59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52.png"/><Relationship Id="rId4" Type="http://schemas.openxmlformats.org/officeDocument/2006/relationships/image" Target="../media/image48.png"/><Relationship Id="rId9" Type="http://schemas.openxmlformats.org/officeDocument/2006/relationships/image" Target="../media/image57.png"/><Relationship Id="rId5" Type="http://schemas.openxmlformats.org/officeDocument/2006/relationships/image" Target="../media/image51.png"/><Relationship Id="rId6" Type="http://schemas.openxmlformats.org/officeDocument/2006/relationships/image" Target="../media/image55.png"/><Relationship Id="rId7" Type="http://schemas.openxmlformats.org/officeDocument/2006/relationships/image" Target="../media/image56.png"/><Relationship Id="rId8" Type="http://schemas.openxmlformats.org/officeDocument/2006/relationships/image" Target="../media/image58.png"/></Relationships>
</file>

<file path=ppt/slides/_rels/slide62.xml.rels><?xml version="1.0" encoding="UTF-8" standalone="yes"?><Relationships xmlns="http://schemas.openxmlformats.org/package/2006/relationships"><Relationship Id="rId11" Type="http://schemas.openxmlformats.org/officeDocument/2006/relationships/image" Target="../media/image58.png"/><Relationship Id="rId10" Type="http://schemas.openxmlformats.org/officeDocument/2006/relationships/image" Target="../media/image56.png"/><Relationship Id="rId13" Type="http://schemas.openxmlformats.org/officeDocument/2006/relationships/image" Target="../media/image59.png"/><Relationship Id="rId12" Type="http://schemas.openxmlformats.org/officeDocument/2006/relationships/image" Target="../media/image57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52.png"/><Relationship Id="rId4" Type="http://schemas.openxmlformats.org/officeDocument/2006/relationships/image" Target="../media/image48.png"/><Relationship Id="rId9" Type="http://schemas.openxmlformats.org/officeDocument/2006/relationships/image" Target="../media/image55.png"/><Relationship Id="rId14" Type="http://schemas.openxmlformats.org/officeDocument/2006/relationships/image" Target="../media/image63.png"/><Relationship Id="rId5" Type="http://schemas.openxmlformats.org/officeDocument/2006/relationships/image" Target="../media/image51.png"/><Relationship Id="rId6" Type="http://schemas.openxmlformats.org/officeDocument/2006/relationships/image" Target="../media/image62.png"/><Relationship Id="rId7" Type="http://schemas.openxmlformats.org/officeDocument/2006/relationships/image" Target="../media/image61.png"/><Relationship Id="rId8" Type="http://schemas.openxmlformats.org/officeDocument/2006/relationships/image" Target="../media/image75.png"/></Relationships>
</file>

<file path=ppt/slides/_rels/slide63.xml.rels><?xml version="1.0" encoding="UTF-8" standalone="yes"?><Relationships xmlns="http://schemas.openxmlformats.org/package/2006/relationships"><Relationship Id="rId11" Type="http://schemas.openxmlformats.org/officeDocument/2006/relationships/image" Target="../media/image58.png"/><Relationship Id="rId10" Type="http://schemas.openxmlformats.org/officeDocument/2006/relationships/image" Target="../media/image56.png"/><Relationship Id="rId13" Type="http://schemas.openxmlformats.org/officeDocument/2006/relationships/image" Target="../media/image59.png"/><Relationship Id="rId12" Type="http://schemas.openxmlformats.org/officeDocument/2006/relationships/image" Target="../media/image57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52.png"/><Relationship Id="rId4" Type="http://schemas.openxmlformats.org/officeDocument/2006/relationships/image" Target="../media/image48.png"/><Relationship Id="rId9" Type="http://schemas.openxmlformats.org/officeDocument/2006/relationships/image" Target="../media/image55.png"/><Relationship Id="rId15" Type="http://schemas.openxmlformats.org/officeDocument/2006/relationships/image" Target="../media/image65.png"/><Relationship Id="rId14" Type="http://schemas.openxmlformats.org/officeDocument/2006/relationships/image" Target="../media/image64.png"/><Relationship Id="rId16" Type="http://schemas.openxmlformats.org/officeDocument/2006/relationships/image" Target="../media/image63.png"/><Relationship Id="rId5" Type="http://schemas.openxmlformats.org/officeDocument/2006/relationships/image" Target="../media/image51.png"/><Relationship Id="rId6" Type="http://schemas.openxmlformats.org/officeDocument/2006/relationships/image" Target="../media/image62.png"/><Relationship Id="rId7" Type="http://schemas.openxmlformats.org/officeDocument/2006/relationships/image" Target="../media/image61.png"/><Relationship Id="rId8" Type="http://schemas.openxmlformats.org/officeDocument/2006/relationships/image" Target="../media/image75.png"/></Relationships>
</file>

<file path=ppt/slides/_rels/slide64.xml.rels><?xml version="1.0" encoding="UTF-8" standalone="yes"?><Relationships xmlns="http://schemas.openxmlformats.org/package/2006/relationships"><Relationship Id="rId11" Type="http://schemas.openxmlformats.org/officeDocument/2006/relationships/image" Target="../media/image58.png"/><Relationship Id="rId10" Type="http://schemas.openxmlformats.org/officeDocument/2006/relationships/image" Target="../media/image56.png"/><Relationship Id="rId13" Type="http://schemas.openxmlformats.org/officeDocument/2006/relationships/image" Target="../media/image59.png"/><Relationship Id="rId12" Type="http://schemas.openxmlformats.org/officeDocument/2006/relationships/image" Target="../media/image57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52.png"/><Relationship Id="rId4" Type="http://schemas.openxmlformats.org/officeDocument/2006/relationships/image" Target="../media/image48.png"/><Relationship Id="rId9" Type="http://schemas.openxmlformats.org/officeDocument/2006/relationships/image" Target="../media/image55.png"/><Relationship Id="rId15" Type="http://schemas.openxmlformats.org/officeDocument/2006/relationships/image" Target="../media/image65.png"/><Relationship Id="rId14" Type="http://schemas.openxmlformats.org/officeDocument/2006/relationships/image" Target="../media/image64.png"/><Relationship Id="rId16" Type="http://schemas.openxmlformats.org/officeDocument/2006/relationships/image" Target="../media/image63.png"/><Relationship Id="rId5" Type="http://schemas.openxmlformats.org/officeDocument/2006/relationships/image" Target="../media/image51.png"/><Relationship Id="rId6" Type="http://schemas.openxmlformats.org/officeDocument/2006/relationships/image" Target="../media/image62.png"/><Relationship Id="rId7" Type="http://schemas.openxmlformats.org/officeDocument/2006/relationships/image" Target="../media/image61.png"/><Relationship Id="rId8" Type="http://schemas.openxmlformats.org/officeDocument/2006/relationships/image" Target="../media/image75.png"/></Relationships>
</file>

<file path=ppt/slides/_rels/slide65.xml.rels><?xml version="1.0" encoding="UTF-8" standalone="yes"?><Relationships xmlns="http://schemas.openxmlformats.org/package/2006/relationships"><Relationship Id="rId11" Type="http://schemas.openxmlformats.org/officeDocument/2006/relationships/image" Target="../media/image58.png"/><Relationship Id="rId10" Type="http://schemas.openxmlformats.org/officeDocument/2006/relationships/image" Target="../media/image56.png"/><Relationship Id="rId13" Type="http://schemas.openxmlformats.org/officeDocument/2006/relationships/image" Target="../media/image59.png"/><Relationship Id="rId12" Type="http://schemas.openxmlformats.org/officeDocument/2006/relationships/image" Target="../media/image57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52.png"/><Relationship Id="rId4" Type="http://schemas.openxmlformats.org/officeDocument/2006/relationships/image" Target="../media/image48.png"/><Relationship Id="rId9" Type="http://schemas.openxmlformats.org/officeDocument/2006/relationships/image" Target="../media/image55.png"/><Relationship Id="rId15" Type="http://schemas.openxmlformats.org/officeDocument/2006/relationships/image" Target="../media/image66.png"/><Relationship Id="rId14" Type="http://schemas.openxmlformats.org/officeDocument/2006/relationships/image" Target="../media/image64.png"/><Relationship Id="rId17" Type="http://schemas.openxmlformats.org/officeDocument/2006/relationships/image" Target="../media/image68.png"/><Relationship Id="rId16" Type="http://schemas.openxmlformats.org/officeDocument/2006/relationships/image" Target="../media/image67.png"/><Relationship Id="rId5" Type="http://schemas.openxmlformats.org/officeDocument/2006/relationships/image" Target="../media/image51.png"/><Relationship Id="rId19" Type="http://schemas.openxmlformats.org/officeDocument/2006/relationships/image" Target="../media/image63.png"/><Relationship Id="rId6" Type="http://schemas.openxmlformats.org/officeDocument/2006/relationships/image" Target="../media/image62.png"/><Relationship Id="rId18" Type="http://schemas.openxmlformats.org/officeDocument/2006/relationships/image" Target="../media/image65.png"/><Relationship Id="rId7" Type="http://schemas.openxmlformats.org/officeDocument/2006/relationships/image" Target="../media/image61.png"/><Relationship Id="rId8" Type="http://schemas.openxmlformats.org/officeDocument/2006/relationships/image" Target="../media/image75.png"/></Relationships>
</file>

<file path=ppt/slides/_rels/slide66.xml.rels><?xml version="1.0" encoding="UTF-8" standalone="yes"?><Relationships xmlns="http://schemas.openxmlformats.org/package/2006/relationships"><Relationship Id="rId20" Type="http://schemas.openxmlformats.org/officeDocument/2006/relationships/image" Target="../media/image69.png"/><Relationship Id="rId11" Type="http://schemas.openxmlformats.org/officeDocument/2006/relationships/image" Target="../media/image56.png"/><Relationship Id="rId10" Type="http://schemas.openxmlformats.org/officeDocument/2006/relationships/image" Target="../media/image55.png"/><Relationship Id="rId13" Type="http://schemas.openxmlformats.org/officeDocument/2006/relationships/image" Target="../media/image57.png"/><Relationship Id="rId12" Type="http://schemas.openxmlformats.org/officeDocument/2006/relationships/image" Target="../media/image58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52.png"/><Relationship Id="rId4" Type="http://schemas.openxmlformats.org/officeDocument/2006/relationships/image" Target="../media/image48.png"/><Relationship Id="rId9" Type="http://schemas.openxmlformats.org/officeDocument/2006/relationships/image" Target="../media/image71.png"/><Relationship Id="rId15" Type="http://schemas.openxmlformats.org/officeDocument/2006/relationships/image" Target="../media/image64.png"/><Relationship Id="rId14" Type="http://schemas.openxmlformats.org/officeDocument/2006/relationships/image" Target="../media/image59.png"/><Relationship Id="rId17" Type="http://schemas.openxmlformats.org/officeDocument/2006/relationships/image" Target="../media/image67.png"/><Relationship Id="rId16" Type="http://schemas.openxmlformats.org/officeDocument/2006/relationships/image" Target="../media/image66.png"/><Relationship Id="rId5" Type="http://schemas.openxmlformats.org/officeDocument/2006/relationships/image" Target="../media/image51.png"/><Relationship Id="rId19" Type="http://schemas.openxmlformats.org/officeDocument/2006/relationships/image" Target="../media/image70.png"/><Relationship Id="rId6" Type="http://schemas.openxmlformats.org/officeDocument/2006/relationships/image" Target="../media/image62.png"/><Relationship Id="rId18" Type="http://schemas.openxmlformats.org/officeDocument/2006/relationships/image" Target="../media/image65.png"/><Relationship Id="rId7" Type="http://schemas.openxmlformats.org/officeDocument/2006/relationships/image" Target="../media/image61.png"/><Relationship Id="rId8" Type="http://schemas.openxmlformats.org/officeDocument/2006/relationships/image" Target="../media/image75.png"/></Relationships>
</file>

<file path=ppt/slides/_rels/slide67.xml.rels><?xml version="1.0" encoding="UTF-8" standalone="yes"?><Relationships xmlns="http://schemas.openxmlformats.org/package/2006/relationships"><Relationship Id="rId20" Type="http://schemas.openxmlformats.org/officeDocument/2006/relationships/image" Target="../media/image65.png"/><Relationship Id="rId11" Type="http://schemas.openxmlformats.org/officeDocument/2006/relationships/image" Target="../media/image56.png"/><Relationship Id="rId22" Type="http://schemas.openxmlformats.org/officeDocument/2006/relationships/image" Target="../media/image69.png"/><Relationship Id="rId10" Type="http://schemas.openxmlformats.org/officeDocument/2006/relationships/image" Target="../media/image55.png"/><Relationship Id="rId21" Type="http://schemas.openxmlformats.org/officeDocument/2006/relationships/image" Target="../media/image70.png"/><Relationship Id="rId13" Type="http://schemas.openxmlformats.org/officeDocument/2006/relationships/image" Target="../media/image57.png"/><Relationship Id="rId12" Type="http://schemas.openxmlformats.org/officeDocument/2006/relationships/image" Target="../media/image58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52.png"/><Relationship Id="rId4" Type="http://schemas.openxmlformats.org/officeDocument/2006/relationships/image" Target="../media/image48.png"/><Relationship Id="rId9" Type="http://schemas.openxmlformats.org/officeDocument/2006/relationships/image" Target="../media/image71.png"/><Relationship Id="rId15" Type="http://schemas.openxmlformats.org/officeDocument/2006/relationships/image" Target="../media/image72.png"/><Relationship Id="rId14" Type="http://schemas.openxmlformats.org/officeDocument/2006/relationships/image" Target="../media/image59.png"/><Relationship Id="rId17" Type="http://schemas.openxmlformats.org/officeDocument/2006/relationships/image" Target="../media/image64.png"/><Relationship Id="rId16" Type="http://schemas.openxmlformats.org/officeDocument/2006/relationships/image" Target="../media/image73.png"/><Relationship Id="rId5" Type="http://schemas.openxmlformats.org/officeDocument/2006/relationships/image" Target="../media/image51.png"/><Relationship Id="rId19" Type="http://schemas.openxmlformats.org/officeDocument/2006/relationships/image" Target="../media/image67.png"/><Relationship Id="rId6" Type="http://schemas.openxmlformats.org/officeDocument/2006/relationships/image" Target="../media/image62.png"/><Relationship Id="rId18" Type="http://schemas.openxmlformats.org/officeDocument/2006/relationships/image" Target="../media/image66.png"/><Relationship Id="rId7" Type="http://schemas.openxmlformats.org/officeDocument/2006/relationships/image" Target="../media/image61.png"/><Relationship Id="rId8" Type="http://schemas.openxmlformats.org/officeDocument/2006/relationships/image" Target="../media/image75.png"/></Relationships>
</file>

<file path=ppt/slides/_rels/slide68.xml.rels><?xml version="1.0" encoding="UTF-8" standalone="yes"?><Relationships xmlns="http://schemas.openxmlformats.org/package/2006/relationships"><Relationship Id="rId20" Type="http://schemas.openxmlformats.org/officeDocument/2006/relationships/image" Target="../media/image65.png"/><Relationship Id="rId11" Type="http://schemas.openxmlformats.org/officeDocument/2006/relationships/image" Target="../media/image56.png"/><Relationship Id="rId10" Type="http://schemas.openxmlformats.org/officeDocument/2006/relationships/image" Target="../media/image55.png"/><Relationship Id="rId21" Type="http://schemas.openxmlformats.org/officeDocument/2006/relationships/image" Target="../media/image69.png"/><Relationship Id="rId13" Type="http://schemas.openxmlformats.org/officeDocument/2006/relationships/image" Target="../media/image57.png"/><Relationship Id="rId12" Type="http://schemas.openxmlformats.org/officeDocument/2006/relationships/image" Target="../media/image58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52.png"/><Relationship Id="rId4" Type="http://schemas.openxmlformats.org/officeDocument/2006/relationships/image" Target="../media/image48.png"/><Relationship Id="rId9" Type="http://schemas.openxmlformats.org/officeDocument/2006/relationships/image" Target="../media/image71.png"/><Relationship Id="rId15" Type="http://schemas.openxmlformats.org/officeDocument/2006/relationships/image" Target="../media/image72.png"/><Relationship Id="rId14" Type="http://schemas.openxmlformats.org/officeDocument/2006/relationships/image" Target="../media/image59.png"/><Relationship Id="rId17" Type="http://schemas.openxmlformats.org/officeDocument/2006/relationships/image" Target="../media/image64.png"/><Relationship Id="rId16" Type="http://schemas.openxmlformats.org/officeDocument/2006/relationships/image" Target="../media/image73.png"/><Relationship Id="rId5" Type="http://schemas.openxmlformats.org/officeDocument/2006/relationships/image" Target="../media/image51.png"/><Relationship Id="rId19" Type="http://schemas.openxmlformats.org/officeDocument/2006/relationships/image" Target="../media/image67.png"/><Relationship Id="rId6" Type="http://schemas.openxmlformats.org/officeDocument/2006/relationships/image" Target="../media/image62.png"/><Relationship Id="rId18" Type="http://schemas.openxmlformats.org/officeDocument/2006/relationships/image" Target="../media/image66.png"/><Relationship Id="rId7" Type="http://schemas.openxmlformats.org/officeDocument/2006/relationships/image" Target="../media/image61.png"/><Relationship Id="rId8" Type="http://schemas.openxmlformats.org/officeDocument/2006/relationships/image" Target="../media/image75.png"/></Relationships>
</file>

<file path=ppt/slides/_rels/slide69.xml.rels><?xml version="1.0" encoding="UTF-8" standalone="yes"?><Relationships xmlns="http://schemas.openxmlformats.org/package/2006/relationships"><Relationship Id="rId11" Type="http://schemas.openxmlformats.org/officeDocument/2006/relationships/image" Target="../media/image64.png"/><Relationship Id="rId10" Type="http://schemas.openxmlformats.org/officeDocument/2006/relationships/image" Target="../media/image59.png"/><Relationship Id="rId13" Type="http://schemas.openxmlformats.org/officeDocument/2006/relationships/image" Target="../media/image67.png"/><Relationship Id="rId12" Type="http://schemas.openxmlformats.org/officeDocument/2006/relationships/image" Target="../media/image66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52.png"/><Relationship Id="rId4" Type="http://schemas.openxmlformats.org/officeDocument/2006/relationships/image" Target="../media/image48.png"/><Relationship Id="rId9" Type="http://schemas.openxmlformats.org/officeDocument/2006/relationships/image" Target="../media/image57.png"/><Relationship Id="rId15" Type="http://schemas.openxmlformats.org/officeDocument/2006/relationships/image" Target="../media/image69.png"/><Relationship Id="rId14" Type="http://schemas.openxmlformats.org/officeDocument/2006/relationships/image" Target="../media/image65.png"/><Relationship Id="rId17" Type="http://schemas.openxmlformats.org/officeDocument/2006/relationships/image" Target="../media/image63.png"/><Relationship Id="rId16" Type="http://schemas.openxmlformats.org/officeDocument/2006/relationships/image" Target="../media/image75.png"/><Relationship Id="rId5" Type="http://schemas.openxmlformats.org/officeDocument/2006/relationships/image" Target="../media/image51.png"/><Relationship Id="rId6" Type="http://schemas.openxmlformats.org/officeDocument/2006/relationships/image" Target="../media/image55.png"/><Relationship Id="rId7" Type="http://schemas.openxmlformats.org/officeDocument/2006/relationships/image" Target="../media/image56.png"/><Relationship Id="rId8" Type="http://schemas.openxmlformats.org/officeDocument/2006/relationships/image" Target="../media/image5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github.com/hunkim/DeepLearningZeroToAll/blob/master/lab-09-1-xor.py" TargetMode="External"/></Relationships>
</file>

<file path=ppt/slides/_rels/slide70.xml.rels><?xml version="1.0" encoding="UTF-8" standalone="yes"?><Relationships xmlns="http://schemas.openxmlformats.org/package/2006/relationships"><Relationship Id="rId11" Type="http://schemas.openxmlformats.org/officeDocument/2006/relationships/image" Target="../media/image64.png"/><Relationship Id="rId10" Type="http://schemas.openxmlformats.org/officeDocument/2006/relationships/image" Target="../media/image59.png"/><Relationship Id="rId13" Type="http://schemas.openxmlformats.org/officeDocument/2006/relationships/image" Target="../media/image67.png"/><Relationship Id="rId12" Type="http://schemas.openxmlformats.org/officeDocument/2006/relationships/image" Target="../media/image66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52.png"/><Relationship Id="rId4" Type="http://schemas.openxmlformats.org/officeDocument/2006/relationships/image" Target="../media/image48.png"/><Relationship Id="rId9" Type="http://schemas.openxmlformats.org/officeDocument/2006/relationships/image" Target="../media/image57.png"/><Relationship Id="rId15" Type="http://schemas.openxmlformats.org/officeDocument/2006/relationships/image" Target="../media/image69.png"/><Relationship Id="rId14" Type="http://schemas.openxmlformats.org/officeDocument/2006/relationships/image" Target="../media/image65.png"/><Relationship Id="rId17" Type="http://schemas.openxmlformats.org/officeDocument/2006/relationships/image" Target="../media/image63.png"/><Relationship Id="rId16" Type="http://schemas.openxmlformats.org/officeDocument/2006/relationships/image" Target="../media/image75.png"/><Relationship Id="rId5" Type="http://schemas.openxmlformats.org/officeDocument/2006/relationships/image" Target="../media/image51.png"/><Relationship Id="rId6" Type="http://schemas.openxmlformats.org/officeDocument/2006/relationships/image" Target="../media/image55.png"/><Relationship Id="rId7" Type="http://schemas.openxmlformats.org/officeDocument/2006/relationships/image" Target="../media/image56.png"/><Relationship Id="rId8" Type="http://schemas.openxmlformats.org/officeDocument/2006/relationships/image" Target="../media/image58.png"/></Relationships>
</file>

<file path=ppt/slides/_rels/slide71.xml.rels><?xml version="1.0" encoding="UTF-8" standalone="yes"?><Relationships xmlns="http://schemas.openxmlformats.org/package/2006/relationships"><Relationship Id="rId11" Type="http://schemas.openxmlformats.org/officeDocument/2006/relationships/image" Target="../media/image64.png"/><Relationship Id="rId10" Type="http://schemas.openxmlformats.org/officeDocument/2006/relationships/image" Target="../media/image59.png"/><Relationship Id="rId13" Type="http://schemas.openxmlformats.org/officeDocument/2006/relationships/image" Target="../media/image67.png"/><Relationship Id="rId12" Type="http://schemas.openxmlformats.org/officeDocument/2006/relationships/image" Target="../media/image66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52.png"/><Relationship Id="rId4" Type="http://schemas.openxmlformats.org/officeDocument/2006/relationships/image" Target="../media/image48.png"/><Relationship Id="rId9" Type="http://schemas.openxmlformats.org/officeDocument/2006/relationships/image" Target="../media/image57.png"/><Relationship Id="rId15" Type="http://schemas.openxmlformats.org/officeDocument/2006/relationships/image" Target="../media/image69.png"/><Relationship Id="rId14" Type="http://schemas.openxmlformats.org/officeDocument/2006/relationships/image" Target="../media/image65.png"/><Relationship Id="rId17" Type="http://schemas.openxmlformats.org/officeDocument/2006/relationships/image" Target="../media/image63.png"/><Relationship Id="rId16" Type="http://schemas.openxmlformats.org/officeDocument/2006/relationships/image" Target="../media/image75.png"/><Relationship Id="rId5" Type="http://schemas.openxmlformats.org/officeDocument/2006/relationships/image" Target="../media/image51.png"/><Relationship Id="rId6" Type="http://schemas.openxmlformats.org/officeDocument/2006/relationships/image" Target="../media/image55.png"/><Relationship Id="rId7" Type="http://schemas.openxmlformats.org/officeDocument/2006/relationships/image" Target="../media/image56.png"/><Relationship Id="rId8" Type="http://schemas.openxmlformats.org/officeDocument/2006/relationships/image" Target="../media/image58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72.xml"/><Relationship Id="rId3" Type="http://schemas.openxmlformats.org/officeDocument/2006/relationships/hyperlink" Target="https://github.com/hunkim/DeepLearningZeroToAll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Relationship Id="rId4" Type="http://schemas.openxmlformats.org/officeDocument/2006/relationships/hyperlink" Target="https://github.com/hunkim/DeepLearningZeroToAll/blob/master/lab-09-1-xor.py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Relationship Id="rId4" Type="http://schemas.openxmlformats.org/officeDocument/2006/relationships/hyperlink" Target="https://github.com/hunkim/DeepLearningZeroToAll/blob/master/lab-09-2-xor-nn.py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Shape 306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4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Lab 9</a:t>
            </a:r>
            <a:r>
              <a:rPr lang="en"/>
              <a:t>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2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NN for XOR</a:t>
            </a:r>
            <a:endParaRPr/>
          </a:p>
        </p:txBody>
      </p:sp>
      <p:sp>
        <p:nvSpPr>
          <p:cNvPr id="307" name="Shape 307"/>
          <p:cNvSpPr txBox="1"/>
          <p:nvPr/>
        </p:nvSpPr>
        <p:spPr>
          <a:xfrm>
            <a:off x="1279125" y="3208031"/>
            <a:ext cx="65859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Gill Sans"/>
                <a:ea typeface="Gill Sans"/>
                <a:cs typeface="Gill Sans"/>
                <a:sym typeface="Gill Sans"/>
              </a:rPr>
              <a:t>Sung Kim &lt;</a:t>
            </a:r>
            <a:r>
              <a:rPr lang="en" sz="1900" u="sng">
                <a:solidFill>
                  <a:srgbClr val="0000FF"/>
                </a:solidFill>
                <a:latin typeface="Gill Sans"/>
                <a:ea typeface="Gill Sans"/>
                <a:cs typeface="Gill Sans"/>
                <a:sym typeface="Gill Sans"/>
                <a:hlinkClick r:id="rId3"/>
              </a:rPr>
              <a:t>hunkim+ml@gmail.com</a:t>
            </a:r>
            <a:r>
              <a:rPr lang="en" sz="1900">
                <a:latin typeface="Gill Sans"/>
                <a:ea typeface="Gill Sans"/>
                <a:cs typeface="Gill Sans"/>
                <a:sym typeface="Gill Sans"/>
              </a:rPr>
              <a:t>&gt;</a:t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Gill Sans"/>
                <a:ea typeface="Gill Sans"/>
                <a:cs typeface="Gill Sans"/>
                <a:sym typeface="Gill Sans"/>
              </a:rPr>
              <a:t>Code: </a:t>
            </a:r>
            <a:r>
              <a:rPr lang="en" sz="1900" u="sng">
                <a:solidFill>
                  <a:srgbClr val="0000FF"/>
                </a:solidFill>
                <a:latin typeface="Gill Sans"/>
                <a:ea typeface="Gill Sans"/>
                <a:cs typeface="Gill Sans"/>
                <a:sym typeface="Gill Sans"/>
                <a:hlinkClick r:id="rId4"/>
              </a:rPr>
              <a:t>https://github.com/hunkim/DeepLearningZeroToAll/</a:t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</p:txBody>
      </p:sp>
      <p:grpSp>
        <p:nvGrpSpPr>
          <p:cNvPr id="308" name="Shape 308"/>
          <p:cNvGrpSpPr/>
          <p:nvPr/>
        </p:nvGrpSpPr>
        <p:grpSpPr>
          <a:xfrm>
            <a:off x="-348127" y="87975"/>
            <a:ext cx="2543803" cy="1589522"/>
            <a:chOff x="-928337" y="234600"/>
            <a:chExt cx="6783474" cy="4238725"/>
          </a:xfrm>
        </p:grpSpPr>
        <p:pic>
          <p:nvPicPr>
            <p:cNvPr id="309" name="Shape 30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-928337" y="656925"/>
              <a:ext cx="6783474" cy="3816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0" name="Shape 310"/>
            <p:cNvSpPr txBox="1"/>
            <p:nvPr/>
          </p:nvSpPr>
          <p:spPr>
            <a:xfrm>
              <a:off x="672550" y="234600"/>
              <a:ext cx="3581700" cy="105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With TF 1.0!</a:t>
              </a:r>
              <a:endParaRPr sz="1800"/>
            </a:p>
          </p:txBody>
        </p:sp>
      </p:grpSp>
      <p:pic>
        <p:nvPicPr>
          <p:cNvPr id="311" name="Shape 31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46341" y="4261902"/>
            <a:ext cx="1428750" cy="7750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Shape 384"/>
          <p:cNvSpPr txBox="1"/>
          <p:nvPr>
            <p:ph type="title"/>
          </p:nvPr>
        </p:nvSpPr>
        <p:spPr>
          <a:xfrm>
            <a:off x="3238212" y="387570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NN for XOR</a:t>
            </a:r>
            <a:endParaRPr/>
          </a:p>
        </p:txBody>
      </p:sp>
      <p:sp>
        <p:nvSpPr>
          <p:cNvPr id="385" name="Shape 385"/>
          <p:cNvSpPr txBox="1"/>
          <p:nvPr/>
        </p:nvSpPr>
        <p:spPr>
          <a:xfrm>
            <a:off x="0" y="0"/>
            <a:ext cx="76392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x_data = np.array([[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[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[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[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]], </a:t>
            </a:r>
            <a:r>
              <a:rPr lang="en" sz="10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dtype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=np.float32)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y_data = np.array([[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[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[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[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]], </a:t>
            </a:r>
            <a:r>
              <a:rPr lang="en" sz="10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dtype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=np.float32)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 = tf.placeholder(tf.float32)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 = tf.placeholder(tf.float32)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W1 = tf.Variable(tf.random_normal([</a:t>
            </a:r>
            <a:r>
              <a:rPr b="1"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b="1"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b="1"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b="1" lang="en" sz="10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b="1"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'weight1'</a:t>
            </a:r>
            <a:r>
              <a:rPr b="1"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b="1"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b1 = tf.Variable(tf.random_normal([</a:t>
            </a:r>
            <a:r>
              <a:rPr b="1"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b="1"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b="1" lang="en" sz="10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b="1"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'bias1'</a:t>
            </a:r>
            <a:r>
              <a:rPr b="1"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b="1"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layer1 = tf.sigmoid(tf.matmul(X, W1) + b1)</a:t>
            </a:r>
            <a:endParaRPr b="1"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W2 = tf.Variable(tf.random_normal([</a:t>
            </a:r>
            <a:r>
              <a:rPr b="1"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b="1"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1"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b="1" lang="en" sz="10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b="1"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'weight2'</a:t>
            </a:r>
            <a:r>
              <a:rPr b="1"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b="1"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b2 = tf.Variable(tf.random_normal([</a:t>
            </a:r>
            <a:r>
              <a:rPr b="1"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1"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b="1" lang="en" sz="10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b="1"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'bias2'</a:t>
            </a:r>
            <a:r>
              <a:rPr b="1"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b="1"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hypothesis = tf.sigmoid(tf.matmul(layer1, W2) + b2)</a:t>
            </a:r>
            <a:endParaRPr b="1"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cost/loss function</a:t>
            </a:r>
            <a:endParaRPr i="1" sz="10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cost = -tf.reduce_mean(Y * tf.log(hypothesis) + (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 Y) * tf.log(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 hypothesis))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train = tf.train.GradientDescentOptimizer(</a:t>
            </a:r>
            <a:r>
              <a:rPr lang="en" sz="10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learning_rate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).minimize(cost)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Accuracy computation</a:t>
            </a:r>
            <a:endParaRPr i="1" sz="10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True if hypothesis&gt;0.5 else False</a:t>
            </a:r>
            <a:endParaRPr i="1" sz="10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predicted = tf.cast(hypothesis &gt;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0.5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dtype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=tf.float32)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accuracy = tf.reduce_mean(tf.cast(tf.equal(predicted, Y), </a:t>
            </a:r>
            <a:r>
              <a:rPr lang="en" sz="10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dtype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=tf.float32))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Launch graph</a:t>
            </a:r>
            <a:endParaRPr i="1" sz="10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with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tf.Session() 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as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sess: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Initialize TensorFlow variables</a:t>
            </a:r>
            <a:endParaRPr i="1" sz="10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sess.run(tf.global_variables_initializer())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step 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range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10001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):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sess.run(train, </a:t>
            </a:r>
            <a:r>
              <a:rPr lang="en" sz="10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feed_dict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={X: x_data, Y: y_data})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if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step %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100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(step, sess.run(cost, </a:t>
            </a:r>
            <a:r>
              <a:rPr lang="en" sz="10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feed_dict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={X: x_data, Y: y_data}), sess.run([W1, W2]))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Accuracy report</a:t>
            </a:r>
            <a:endParaRPr i="1" sz="10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h, c, a = sess.run([hypothesis, predicted, accuracy],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      </a:t>
            </a:r>
            <a:r>
              <a:rPr lang="en" sz="10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feed_dict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={X: x_data, Y: y_data})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\n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Hypothesis: "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h, 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\n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Correct: "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c, 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\n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Accuracy: "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a)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86" name="Shape 386"/>
          <p:cNvSpPr txBox="1"/>
          <p:nvPr/>
        </p:nvSpPr>
        <p:spPr>
          <a:xfrm>
            <a:off x="6756550" y="1856525"/>
            <a:ext cx="1866600" cy="28167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</a:rPr>
              <a:t>Hypothesis:  </a:t>
            </a:r>
            <a:endParaRPr b="1">
              <a:solidFill>
                <a:srgbClr val="008080"/>
              </a:solidFill>
              <a:highlight>
                <a:srgbClr val="FFFFFF"/>
              </a:highlight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</a:rPr>
              <a:t>[[ 0.01338218]</a:t>
            </a:r>
            <a:endParaRPr b="1">
              <a:solidFill>
                <a:srgbClr val="008080"/>
              </a:solidFill>
              <a:highlight>
                <a:srgbClr val="FFFFFF"/>
              </a:highlight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</a:rPr>
              <a:t>[ 0.98166394]</a:t>
            </a:r>
            <a:endParaRPr b="1">
              <a:solidFill>
                <a:srgbClr val="008080"/>
              </a:solidFill>
              <a:highlight>
                <a:srgbClr val="FFFFFF"/>
              </a:highlight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</a:rPr>
              <a:t>[ 0.98809403]</a:t>
            </a:r>
            <a:endParaRPr b="1">
              <a:solidFill>
                <a:srgbClr val="008080"/>
              </a:solidFill>
              <a:highlight>
                <a:srgbClr val="FFFFFF"/>
              </a:highlight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</a:rPr>
              <a:t>[ 0.01135799]]</a:t>
            </a:r>
            <a:endParaRPr b="1">
              <a:solidFill>
                <a:srgbClr val="008080"/>
              </a:solidFill>
              <a:highlight>
                <a:srgbClr val="FFFFFF"/>
              </a:highlight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</a:rPr>
              <a:t>Correct:  </a:t>
            </a:r>
            <a:endParaRPr b="1">
              <a:solidFill>
                <a:srgbClr val="008080"/>
              </a:solidFill>
              <a:highlight>
                <a:srgbClr val="FFFFFF"/>
              </a:highlight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</a:rPr>
              <a:t>[[ 0.]</a:t>
            </a:r>
            <a:endParaRPr b="1">
              <a:solidFill>
                <a:srgbClr val="008080"/>
              </a:solidFill>
              <a:highlight>
                <a:srgbClr val="FFFFFF"/>
              </a:highlight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</a:rPr>
              <a:t>[ 1.]</a:t>
            </a:r>
            <a:endParaRPr b="1">
              <a:solidFill>
                <a:srgbClr val="008080"/>
              </a:solidFill>
              <a:highlight>
                <a:srgbClr val="FFFFFF"/>
              </a:highlight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</a:rPr>
              <a:t>[ 1.]</a:t>
            </a:r>
            <a:endParaRPr b="1">
              <a:solidFill>
                <a:srgbClr val="008080"/>
              </a:solidFill>
              <a:highlight>
                <a:srgbClr val="FFFFFF"/>
              </a:highlight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</a:rPr>
              <a:t>[ 0.]]</a:t>
            </a:r>
            <a:endParaRPr b="1">
              <a:solidFill>
                <a:srgbClr val="008080"/>
              </a:solidFill>
              <a:highlight>
                <a:srgbClr val="FFFFFF"/>
              </a:highlight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</a:rPr>
              <a:t>Accuracy:  1.0</a:t>
            </a:r>
            <a:endParaRPr b="1">
              <a:solidFill>
                <a:srgbClr val="008080"/>
              </a:solidFill>
              <a:highlight>
                <a:srgbClr val="FFFFFF"/>
              </a:highlight>
            </a:endParaRPr>
          </a:p>
        </p:txBody>
      </p:sp>
      <p:sp>
        <p:nvSpPr>
          <p:cNvPr id="387" name="Shape 387"/>
          <p:cNvSpPr txBox="1"/>
          <p:nvPr/>
        </p:nvSpPr>
        <p:spPr>
          <a:xfrm>
            <a:off x="4900550" y="4865425"/>
            <a:ext cx="4675800" cy="33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u="sng">
                <a:solidFill>
                  <a:schemeClr val="hlink"/>
                </a:solidFill>
                <a:hlinkClick r:id="rId3"/>
              </a:rPr>
              <a:t>https://github.com/hunkim/DeepLearningZeroToAll/blob/master/lab-09-2-xor-nn.py</a:t>
            </a:r>
            <a:r>
              <a:rPr lang="en" sz="900"/>
              <a:t> </a:t>
            </a:r>
            <a:endParaRPr sz="9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Shape 392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Wide NN for XOR</a:t>
            </a:r>
            <a:endParaRPr/>
          </a:p>
        </p:txBody>
      </p:sp>
      <p:sp>
        <p:nvSpPr>
          <p:cNvPr id="393" name="Shape 393"/>
          <p:cNvSpPr txBox="1"/>
          <p:nvPr/>
        </p:nvSpPr>
        <p:spPr>
          <a:xfrm>
            <a:off x="0" y="1349275"/>
            <a:ext cx="6817500" cy="19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W1 = tf.Variable(tf.random_normal([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'weight1'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b1 = tf.Variable(tf.random_normal([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'bias1'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layer1 = tf.sigmoid(tf.matmul(X, W1) + b1)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W2 = tf.Variable(tf.random_normal([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'weight2'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b2 = tf.Variable(tf.random_normal([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'bias2'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hypothesis = tf.sigmoid(tf.matmul(layer1, W2) + b2)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94" name="Shape 394"/>
          <p:cNvSpPr txBox="1"/>
          <p:nvPr/>
        </p:nvSpPr>
        <p:spPr>
          <a:xfrm>
            <a:off x="6038525" y="1924650"/>
            <a:ext cx="1465800" cy="28710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[2,10], [10,1]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Hypothesis:  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[[ 0.00358802]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[ 0.99366933]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[ 0.99204296]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[ 0.0095663 ]] 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Correct:  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[[ 0.]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[ 1.]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[ 1.]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[ 0.]] 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Accuracy:  1.0</a:t>
            </a:r>
            <a:endParaRPr/>
          </a:p>
        </p:txBody>
      </p:sp>
      <p:sp>
        <p:nvSpPr>
          <p:cNvPr id="395" name="Shape 395"/>
          <p:cNvSpPr txBox="1"/>
          <p:nvPr/>
        </p:nvSpPr>
        <p:spPr>
          <a:xfrm>
            <a:off x="7589175" y="1929600"/>
            <a:ext cx="1465800" cy="28710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8080"/>
                </a:solidFill>
                <a:highlight>
                  <a:srgbClr val="FFFFFF"/>
                </a:highlight>
              </a:rPr>
              <a:t>[2,2], [2,1]</a:t>
            </a:r>
            <a:endParaRPr>
              <a:solidFill>
                <a:srgbClr val="008080"/>
              </a:solidFill>
              <a:highlight>
                <a:srgbClr val="FFFFFF"/>
              </a:highlight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">
                <a:solidFill>
                  <a:srgbClr val="008080"/>
                </a:solidFill>
                <a:highlight>
                  <a:srgbClr val="FFFFFF"/>
                </a:highlight>
              </a:rPr>
            </a:br>
            <a:r>
              <a:rPr lang="en">
                <a:solidFill>
                  <a:srgbClr val="008080"/>
                </a:solidFill>
                <a:highlight>
                  <a:srgbClr val="FFFFFF"/>
                </a:highlight>
              </a:rPr>
              <a:t>Hypothesis:  </a:t>
            </a:r>
            <a:endParaRPr>
              <a:solidFill>
                <a:srgbClr val="008080"/>
              </a:solidFill>
              <a:highlight>
                <a:srgbClr val="FFFFFF"/>
              </a:highlight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8080"/>
                </a:solidFill>
                <a:highlight>
                  <a:srgbClr val="FFFFFF"/>
                </a:highlight>
              </a:rPr>
              <a:t>[[ 0.01338218]</a:t>
            </a:r>
            <a:endParaRPr>
              <a:solidFill>
                <a:srgbClr val="008080"/>
              </a:solidFill>
              <a:highlight>
                <a:srgbClr val="FFFFFF"/>
              </a:highlight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8080"/>
                </a:solidFill>
                <a:highlight>
                  <a:srgbClr val="FFFFFF"/>
                </a:highlight>
              </a:rPr>
              <a:t>[ 0.98166394]</a:t>
            </a:r>
            <a:endParaRPr>
              <a:solidFill>
                <a:srgbClr val="008080"/>
              </a:solidFill>
              <a:highlight>
                <a:srgbClr val="FFFFFF"/>
              </a:highlight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8080"/>
                </a:solidFill>
                <a:highlight>
                  <a:srgbClr val="FFFFFF"/>
                </a:highlight>
              </a:rPr>
              <a:t>[ 0.98809403]</a:t>
            </a:r>
            <a:endParaRPr>
              <a:solidFill>
                <a:srgbClr val="008080"/>
              </a:solidFill>
              <a:highlight>
                <a:srgbClr val="FFFFFF"/>
              </a:highlight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8080"/>
                </a:solidFill>
                <a:highlight>
                  <a:srgbClr val="FFFFFF"/>
                </a:highlight>
              </a:rPr>
              <a:t>[ 0.01135799]]</a:t>
            </a:r>
            <a:endParaRPr>
              <a:solidFill>
                <a:srgbClr val="008080"/>
              </a:solidFill>
              <a:highlight>
                <a:srgbClr val="FFFFFF"/>
              </a:highlight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8080"/>
                </a:solidFill>
                <a:highlight>
                  <a:srgbClr val="FFFFFF"/>
                </a:highlight>
              </a:rPr>
              <a:t>Correct:  </a:t>
            </a:r>
            <a:endParaRPr>
              <a:solidFill>
                <a:srgbClr val="008080"/>
              </a:solidFill>
              <a:highlight>
                <a:srgbClr val="FFFFFF"/>
              </a:highlight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8080"/>
                </a:solidFill>
                <a:highlight>
                  <a:srgbClr val="FFFFFF"/>
                </a:highlight>
              </a:rPr>
              <a:t>[[ 0.]</a:t>
            </a:r>
            <a:endParaRPr>
              <a:solidFill>
                <a:srgbClr val="008080"/>
              </a:solidFill>
              <a:highlight>
                <a:srgbClr val="FFFFFF"/>
              </a:highlight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8080"/>
                </a:solidFill>
                <a:highlight>
                  <a:srgbClr val="FFFFFF"/>
                </a:highlight>
              </a:rPr>
              <a:t>[ 1.]</a:t>
            </a:r>
            <a:endParaRPr>
              <a:solidFill>
                <a:srgbClr val="008080"/>
              </a:solidFill>
              <a:highlight>
                <a:srgbClr val="FFFFFF"/>
              </a:highlight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8080"/>
                </a:solidFill>
                <a:highlight>
                  <a:srgbClr val="FFFFFF"/>
                </a:highlight>
              </a:rPr>
              <a:t>[ 1.]</a:t>
            </a:r>
            <a:endParaRPr>
              <a:solidFill>
                <a:srgbClr val="008080"/>
              </a:solidFill>
              <a:highlight>
                <a:srgbClr val="FFFFFF"/>
              </a:highlight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8080"/>
                </a:solidFill>
                <a:highlight>
                  <a:srgbClr val="FFFFFF"/>
                </a:highlight>
              </a:rPr>
              <a:t>[ 0.]]</a:t>
            </a:r>
            <a:endParaRPr>
              <a:solidFill>
                <a:srgbClr val="008080"/>
              </a:solidFill>
              <a:highlight>
                <a:srgbClr val="FFFFFF"/>
              </a:highlight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8080"/>
                </a:solidFill>
                <a:highlight>
                  <a:srgbClr val="FFFFFF"/>
                </a:highlight>
              </a:rPr>
              <a:t>Accuracy:  1.0</a:t>
            </a:r>
            <a:endParaRPr>
              <a:solidFill>
                <a:srgbClr val="008080"/>
              </a:solidFill>
              <a:highlight>
                <a:srgbClr val="FFFFFF"/>
              </a:highlight>
            </a:endParaRPr>
          </a:p>
        </p:txBody>
      </p:sp>
      <p:pic>
        <p:nvPicPr>
          <p:cNvPr id="396" name="Shape 3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550" y="3464175"/>
            <a:ext cx="5519001" cy="1165250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Shape 397"/>
          <p:cNvSpPr txBox="1"/>
          <p:nvPr/>
        </p:nvSpPr>
        <p:spPr>
          <a:xfrm>
            <a:off x="4277100" y="4865425"/>
            <a:ext cx="5375400" cy="33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u="sng">
                <a:solidFill>
                  <a:schemeClr val="hlink"/>
                </a:solidFill>
                <a:hlinkClick r:id="rId4"/>
              </a:rPr>
              <a:t>https://github.com/hunkim/DeepLearningZeroToAll/blob/master/lab-09-3-xor-nn-wide-deep.py</a:t>
            </a:r>
            <a:r>
              <a:rPr lang="en" sz="900"/>
              <a:t> </a:t>
            </a:r>
            <a:endParaRPr sz="9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Shape 402"/>
          <p:cNvSpPr txBox="1"/>
          <p:nvPr>
            <p:ph type="title"/>
          </p:nvPr>
        </p:nvSpPr>
        <p:spPr>
          <a:xfrm>
            <a:off x="-8200" y="133950"/>
            <a:ext cx="6046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Deep NN for XOR</a:t>
            </a:r>
            <a:endParaRPr/>
          </a:p>
        </p:txBody>
      </p:sp>
      <p:sp>
        <p:nvSpPr>
          <p:cNvPr id="403" name="Shape 403"/>
          <p:cNvSpPr txBox="1"/>
          <p:nvPr/>
        </p:nvSpPr>
        <p:spPr>
          <a:xfrm>
            <a:off x="0" y="1343550"/>
            <a:ext cx="7476900" cy="349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E4FF"/>
                </a:highlight>
                <a:latin typeface="Consolas"/>
                <a:ea typeface="Consolas"/>
                <a:cs typeface="Consolas"/>
                <a:sym typeface="Consolas"/>
              </a:rPr>
              <a:t>W1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tf.Variable(tf.random_normal([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'weight1'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b1 = tf.Variable(tf.random_normal([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'bias1'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layer1 = tf.sigmoid(tf.matmul(X, </a:t>
            </a:r>
            <a:r>
              <a:rPr lang="en">
                <a:solidFill>
                  <a:schemeClr val="dk1"/>
                </a:solidFill>
                <a:highlight>
                  <a:srgbClr val="E4E4FF"/>
                </a:highlight>
                <a:latin typeface="Consolas"/>
                <a:ea typeface="Consolas"/>
                <a:cs typeface="Consolas"/>
                <a:sym typeface="Consolas"/>
              </a:rPr>
              <a:t>W1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+ b1)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W2 = tf.Variable(tf.random_normal([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'weight2'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b2 = tf.Variable(tf.random_normal([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'bias2'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layer2 = tf.sigmoid(tf.matmul(layer1, W2) + b2)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W3 = tf.Variable(tf.random_normal([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'weight3'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b3 = tf.Variable(tf.random_normal([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'bias3'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layer3 = tf.sigmoid(tf.matmul(layer2, W3) + b3)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W4 = tf.Variable(tf.random_normal([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'weight4'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b4 = tf.Variable(tf.random_normal([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'bias4'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hypothesis = tf.sigmoid(tf.matmul(layer3, W4) + b4)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04" name="Shape 404"/>
          <p:cNvSpPr txBox="1"/>
          <p:nvPr/>
        </p:nvSpPr>
        <p:spPr>
          <a:xfrm>
            <a:off x="6038525" y="1924650"/>
            <a:ext cx="1465800" cy="28710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 layers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Hypothesis:  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[[  7.80e-04]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[  9.99e-01]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[  9.98e-01]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[  1.55e-03]] 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Correct:  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[[ 0.]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[ 1.]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[ 1.]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[ 0.]] 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Accuracy:  1.0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" name="Shape 405"/>
          <p:cNvSpPr txBox="1"/>
          <p:nvPr/>
        </p:nvSpPr>
        <p:spPr>
          <a:xfrm>
            <a:off x="7589175" y="1929600"/>
            <a:ext cx="1465800" cy="28710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8080"/>
                </a:solidFill>
                <a:highlight>
                  <a:srgbClr val="FFFFFF"/>
                </a:highlight>
              </a:rPr>
              <a:t>2 layers</a:t>
            </a:r>
            <a:endParaRPr>
              <a:solidFill>
                <a:srgbClr val="008080"/>
              </a:solidFill>
              <a:highlight>
                <a:srgbClr val="FFFFFF"/>
              </a:highlight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">
                <a:solidFill>
                  <a:srgbClr val="008080"/>
                </a:solidFill>
                <a:highlight>
                  <a:srgbClr val="FFFFFF"/>
                </a:highlight>
              </a:rPr>
            </a:br>
            <a:r>
              <a:rPr lang="en">
                <a:solidFill>
                  <a:srgbClr val="008080"/>
                </a:solidFill>
                <a:highlight>
                  <a:srgbClr val="FFFFFF"/>
                </a:highlight>
              </a:rPr>
              <a:t>Hypothesis:  </a:t>
            </a:r>
            <a:endParaRPr>
              <a:solidFill>
                <a:srgbClr val="008080"/>
              </a:solidFill>
              <a:highlight>
                <a:srgbClr val="FFFFFF"/>
              </a:highlight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8080"/>
                </a:solidFill>
                <a:highlight>
                  <a:srgbClr val="FFFFFF"/>
                </a:highlight>
              </a:rPr>
              <a:t>[[ 0.01338218]</a:t>
            </a:r>
            <a:endParaRPr>
              <a:solidFill>
                <a:srgbClr val="008080"/>
              </a:solidFill>
              <a:highlight>
                <a:srgbClr val="FFFFFF"/>
              </a:highlight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8080"/>
                </a:solidFill>
                <a:highlight>
                  <a:srgbClr val="FFFFFF"/>
                </a:highlight>
              </a:rPr>
              <a:t>[ 0.98166394]</a:t>
            </a:r>
            <a:endParaRPr>
              <a:solidFill>
                <a:srgbClr val="008080"/>
              </a:solidFill>
              <a:highlight>
                <a:srgbClr val="FFFFFF"/>
              </a:highlight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8080"/>
                </a:solidFill>
                <a:highlight>
                  <a:srgbClr val="FFFFFF"/>
                </a:highlight>
              </a:rPr>
              <a:t>[ 0.98809403]</a:t>
            </a:r>
            <a:endParaRPr>
              <a:solidFill>
                <a:srgbClr val="008080"/>
              </a:solidFill>
              <a:highlight>
                <a:srgbClr val="FFFFFF"/>
              </a:highlight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8080"/>
                </a:solidFill>
                <a:highlight>
                  <a:srgbClr val="FFFFFF"/>
                </a:highlight>
              </a:rPr>
              <a:t>[ 0.01135799]]</a:t>
            </a:r>
            <a:endParaRPr>
              <a:solidFill>
                <a:srgbClr val="008080"/>
              </a:solidFill>
              <a:highlight>
                <a:srgbClr val="FFFFFF"/>
              </a:highlight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8080"/>
                </a:solidFill>
                <a:highlight>
                  <a:srgbClr val="FFFFFF"/>
                </a:highlight>
              </a:rPr>
              <a:t>Correct:  </a:t>
            </a:r>
            <a:endParaRPr>
              <a:solidFill>
                <a:srgbClr val="008080"/>
              </a:solidFill>
              <a:highlight>
                <a:srgbClr val="FFFFFF"/>
              </a:highlight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8080"/>
                </a:solidFill>
                <a:highlight>
                  <a:srgbClr val="FFFFFF"/>
                </a:highlight>
              </a:rPr>
              <a:t>[[ 0.]</a:t>
            </a:r>
            <a:endParaRPr>
              <a:solidFill>
                <a:srgbClr val="008080"/>
              </a:solidFill>
              <a:highlight>
                <a:srgbClr val="FFFFFF"/>
              </a:highlight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8080"/>
                </a:solidFill>
                <a:highlight>
                  <a:srgbClr val="FFFFFF"/>
                </a:highlight>
              </a:rPr>
              <a:t>[ 1.]</a:t>
            </a:r>
            <a:endParaRPr>
              <a:solidFill>
                <a:srgbClr val="008080"/>
              </a:solidFill>
              <a:highlight>
                <a:srgbClr val="FFFFFF"/>
              </a:highlight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8080"/>
                </a:solidFill>
                <a:highlight>
                  <a:srgbClr val="FFFFFF"/>
                </a:highlight>
              </a:rPr>
              <a:t>[ 1.]</a:t>
            </a:r>
            <a:endParaRPr>
              <a:solidFill>
                <a:srgbClr val="008080"/>
              </a:solidFill>
              <a:highlight>
                <a:srgbClr val="FFFFFF"/>
              </a:highlight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8080"/>
                </a:solidFill>
                <a:highlight>
                  <a:srgbClr val="FFFFFF"/>
                </a:highlight>
              </a:rPr>
              <a:t>[ 0.]]</a:t>
            </a:r>
            <a:endParaRPr>
              <a:solidFill>
                <a:srgbClr val="008080"/>
              </a:solidFill>
              <a:highlight>
                <a:srgbClr val="FFFFFF"/>
              </a:highlight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8080"/>
                </a:solidFill>
                <a:highlight>
                  <a:srgbClr val="FFFFFF"/>
                </a:highlight>
              </a:rPr>
              <a:t>Accuracy:  1.0</a:t>
            </a:r>
            <a:endParaRPr>
              <a:solidFill>
                <a:srgbClr val="008080"/>
              </a:solidFill>
              <a:highlight>
                <a:srgbClr val="FFFFFF"/>
              </a:highlight>
            </a:endParaRPr>
          </a:p>
        </p:txBody>
      </p:sp>
      <p:pic>
        <p:nvPicPr>
          <p:cNvPr id="406" name="Shape 4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53200" y="133950"/>
            <a:ext cx="2901775" cy="1668075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Shape 407"/>
          <p:cNvSpPr txBox="1"/>
          <p:nvPr/>
        </p:nvSpPr>
        <p:spPr>
          <a:xfrm>
            <a:off x="4277100" y="4865425"/>
            <a:ext cx="5375400" cy="33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u="sng">
                <a:solidFill>
                  <a:schemeClr val="hlink"/>
                </a:solidFill>
                <a:hlinkClick r:id="rId4"/>
              </a:rPr>
              <a:t>https://github.com/hunkim/DeepLearningZeroToAll/blob/master/lab-09-3-xor-nn-wide-deep.py</a:t>
            </a:r>
            <a:r>
              <a:rPr lang="en" sz="900"/>
              <a:t> </a:t>
            </a:r>
            <a:endParaRPr sz="9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Shape 412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Exercise</a:t>
            </a:r>
            <a:r>
              <a:rPr lang="en"/>
              <a:t> </a:t>
            </a:r>
            <a:endParaRPr/>
          </a:p>
        </p:txBody>
      </p:sp>
      <p:sp>
        <p:nvSpPr>
          <p:cNvPr id="413" name="Shape 413"/>
          <p:cNvSpPr txBox="1"/>
          <p:nvPr>
            <p:ph idx="1" type="body"/>
          </p:nvPr>
        </p:nvSpPr>
        <p:spPr>
          <a:xfrm>
            <a:off x="180200" y="1460002"/>
            <a:ext cx="87834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-381000" lvl="0" marL="457200">
              <a:spcBef>
                <a:spcPts val="12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Wide and Deep NN for MNIST</a:t>
            </a:r>
            <a:endParaRPr sz="2400"/>
          </a:p>
        </p:txBody>
      </p:sp>
      <p:pic>
        <p:nvPicPr>
          <p:cNvPr id="414" name="Shape 4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27175" y="2893723"/>
            <a:ext cx="3281100" cy="1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Shape 419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4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Lab </a:t>
            </a:r>
            <a:r>
              <a:rPr lang="en"/>
              <a:t>9-2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2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Tensorboard for </a:t>
            </a:r>
            <a:r>
              <a:rPr lang="en" sz="2700"/>
              <a:t>XOR NN</a:t>
            </a:r>
            <a:endParaRPr/>
          </a:p>
        </p:txBody>
      </p:sp>
      <p:sp>
        <p:nvSpPr>
          <p:cNvPr id="420" name="Shape 420"/>
          <p:cNvSpPr txBox="1"/>
          <p:nvPr/>
        </p:nvSpPr>
        <p:spPr>
          <a:xfrm>
            <a:off x="1279125" y="3208031"/>
            <a:ext cx="65859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Gill Sans"/>
                <a:ea typeface="Gill Sans"/>
                <a:cs typeface="Gill Sans"/>
                <a:sym typeface="Gill Sans"/>
              </a:rPr>
              <a:t>Sung Kim &lt;</a:t>
            </a:r>
            <a:r>
              <a:rPr lang="en" sz="1900" u="sng">
                <a:solidFill>
                  <a:srgbClr val="0000FF"/>
                </a:solidFill>
                <a:latin typeface="Gill Sans"/>
                <a:ea typeface="Gill Sans"/>
                <a:cs typeface="Gill Sans"/>
                <a:sym typeface="Gill Sans"/>
                <a:hlinkClick r:id="rId3"/>
              </a:rPr>
              <a:t>hunkim+ml@gmail.com</a:t>
            </a:r>
            <a:r>
              <a:rPr lang="en" sz="1900">
                <a:latin typeface="Gill Sans"/>
                <a:ea typeface="Gill Sans"/>
                <a:cs typeface="Gill Sans"/>
                <a:sym typeface="Gill Sans"/>
              </a:rPr>
              <a:t>&gt;</a:t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Gill Sans"/>
                <a:ea typeface="Gill Sans"/>
                <a:cs typeface="Gill Sans"/>
                <a:sym typeface="Gill Sans"/>
              </a:rPr>
              <a:t>Code: </a:t>
            </a:r>
            <a:r>
              <a:rPr lang="en" sz="1900" u="sng">
                <a:solidFill>
                  <a:srgbClr val="0000FF"/>
                </a:solidFill>
                <a:latin typeface="Gill Sans"/>
                <a:ea typeface="Gill Sans"/>
                <a:cs typeface="Gill Sans"/>
                <a:sym typeface="Gill Sans"/>
                <a:hlinkClick r:id="rId4"/>
              </a:rPr>
              <a:t>https://github.com/hunkim/DeepLearningZeroToAll/</a:t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</p:txBody>
      </p:sp>
      <p:grpSp>
        <p:nvGrpSpPr>
          <p:cNvPr id="421" name="Shape 421"/>
          <p:cNvGrpSpPr/>
          <p:nvPr/>
        </p:nvGrpSpPr>
        <p:grpSpPr>
          <a:xfrm>
            <a:off x="-348127" y="87975"/>
            <a:ext cx="2543803" cy="1589522"/>
            <a:chOff x="-928337" y="234600"/>
            <a:chExt cx="6783474" cy="4238725"/>
          </a:xfrm>
        </p:grpSpPr>
        <p:pic>
          <p:nvPicPr>
            <p:cNvPr id="422" name="Shape 42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-928337" y="656925"/>
              <a:ext cx="6783474" cy="3816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3" name="Shape 423"/>
            <p:cNvSpPr txBox="1"/>
            <p:nvPr/>
          </p:nvSpPr>
          <p:spPr>
            <a:xfrm>
              <a:off x="672550" y="234600"/>
              <a:ext cx="3581700" cy="105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With TF 1.0!</a:t>
              </a:r>
              <a:endParaRPr sz="1800"/>
            </a:p>
          </p:txBody>
        </p:sp>
      </p:grpSp>
      <p:pic>
        <p:nvPicPr>
          <p:cNvPr id="424" name="Shape 4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46341" y="4261902"/>
            <a:ext cx="1428750" cy="7750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Shape 429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TensorBoard: TF logging/debugging tool</a:t>
            </a:r>
            <a:endParaRPr/>
          </a:p>
        </p:txBody>
      </p:sp>
      <p:sp>
        <p:nvSpPr>
          <p:cNvPr id="430" name="Shape 430"/>
          <p:cNvSpPr txBox="1"/>
          <p:nvPr>
            <p:ph idx="1" type="body"/>
          </p:nvPr>
        </p:nvSpPr>
        <p:spPr>
          <a:xfrm>
            <a:off x="465209" y="1234726"/>
            <a:ext cx="44253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-266700" lvl="0" marL="406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Noto Sans Symbols"/>
              <a:buChar char="●"/>
            </a:pPr>
            <a:r>
              <a:rPr b="0" i="0" lang="en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Visualize your TF graph</a:t>
            </a:r>
            <a:endParaRPr/>
          </a:p>
          <a:p>
            <a:pPr indent="-266700" lvl="0" marL="406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Noto Sans Symbols"/>
              <a:buChar char="●"/>
            </a:pPr>
            <a:r>
              <a:rPr b="0" i="0" lang="en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Plot quantitative metrics</a:t>
            </a:r>
            <a:endParaRPr/>
          </a:p>
          <a:p>
            <a:pPr indent="-266700" lvl="0" marL="406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Noto Sans Symbols"/>
              <a:buChar char="●"/>
            </a:pPr>
            <a:r>
              <a:rPr b="0" i="0" lang="en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Show additional data</a:t>
            </a:r>
            <a:endParaRPr/>
          </a:p>
        </p:txBody>
      </p:sp>
      <p:sp>
        <p:nvSpPr>
          <p:cNvPr id="431" name="Shape 431"/>
          <p:cNvSpPr/>
          <p:nvPr/>
        </p:nvSpPr>
        <p:spPr>
          <a:xfrm>
            <a:off x="3581175" y="4861175"/>
            <a:ext cx="5526900" cy="2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https://www.tensorflow.org/get_started/summaries_and_tensorboard</a:t>
            </a:r>
            <a:endParaRPr/>
          </a:p>
        </p:txBody>
      </p:sp>
      <p:pic>
        <p:nvPicPr>
          <p:cNvPr id="432" name="Shape 4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5358" y="1548650"/>
            <a:ext cx="4949277" cy="2532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Shape 437"/>
          <p:cNvSpPr txBox="1"/>
          <p:nvPr>
            <p:ph type="title"/>
          </p:nvPr>
        </p:nvSpPr>
        <p:spPr>
          <a:xfrm>
            <a:off x="-8188" y="144492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Old fashion: print, print, print</a:t>
            </a:r>
            <a:endParaRPr/>
          </a:p>
        </p:txBody>
      </p:sp>
      <p:sp>
        <p:nvSpPr>
          <p:cNvPr id="438" name="Shape 438"/>
          <p:cNvSpPr txBox="1"/>
          <p:nvPr/>
        </p:nvSpPr>
        <p:spPr>
          <a:xfrm>
            <a:off x="706725" y="1204400"/>
            <a:ext cx="9109500" cy="382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9400 0.0151413 [array([[ 6.21692038,  6.05913448],</a:t>
            </a:r>
            <a:endParaRPr sz="12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       [-6.33773184, -5.75189114]], dtype=float32), array([[ 9.93581772],</a:t>
            </a:r>
            <a:endParaRPr sz="12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       [-9.43034935]], dtype=float32)]</a:t>
            </a:r>
            <a:endParaRPr sz="12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9500 0.014909 [array([[ 6.22498751,  6.07049847],</a:t>
            </a:r>
            <a:endParaRPr sz="12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       [-6.34637976, -5.76352596]], dtype=float32), array([[ 9.96414757],</a:t>
            </a:r>
            <a:endParaRPr sz="12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       [-9.45942593]], dtype=float32)]</a:t>
            </a:r>
            <a:endParaRPr sz="12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9600 0.0146836 [array([[ 6.23292685,  6.08166742],</a:t>
            </a:r>
            <a:endParaRPr sz="12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       [-6.35489035, -5.77496052]], dtype=float32), array([[ 9.99207973],</a:t>
            </a:r>
            <a:endParaRPr sz="12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       [-9.48807526]], dtype=float32)]</a:t>
            </a:r>
            <a:endParaRPr sz="12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9700 0.0144647 [array([[ 6.24074268,  6.09264851],</a:t>
            </a:r>
            <a:endParaRPr sz="12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       [-6.36326933, -5.78619957]], dtype=float32), array([[ 10.01962471],</a:t>
            </a:r>
            <a:endParaRPr sz="12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       [ -9.51631165]], dtype=float32)]</a:t>
            </a:r>
            <a:endParaRPr sz="12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9800 0.0142521 [array([[ 6.24843407,  6.10344648],</a:t>
            </a:r>
            <a:endParaRPr sz="12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       [-6.37151814, -5.79724932]], dtype=float32), array([[ 10.04679298],</a:t>
            </a:r>
            <a:endParaRPr sz="12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       [ -9.54414845]], dtype=float32)]</a:t>
            </a:r>
            <a:endParaRPr sz="12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9900 0.0140456 [array([[ 6.25601053,  6.11406422],</a:t>
            </a:r>
            <a:endParaRPr sz="12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       [-6.3796401 , -5.80811596]], dtype=float32), array([[ 10.07359505],</a:t>
            </a:r>
            <a:endParaRPr sz="12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       [ -9.57159519]], dtype=float32)]</a:t>
            </a:r>
            <a:endParaRPr sz="12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10000 0.0138448 [array([[ 6.26347113,  6.12451124],</a:t>
            </a:r>
            <a:endParaRPr sz="12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       [-6.38764334, -5.81880617]], dtype=float32), array([[ 10.10004139],</a:t>
            </a:r>
            <a:endParaRPr sz="12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       [ -9.59866238]], dtype=float32)]</a:t>
            </a:r>
            <a:endParaRPr sz="12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Shape 443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New way!</a:t>
            </a:r>
            <a:endParaRPr/>
          </a:p>
        </p:txBody>
      </p:sp>
      <p:pic>
        <p:nvPicPr>
          <p:cNvPr id="444" name="Shape 4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1239" y="1234725"/>
            <a:ext cx="7341524" cy="3756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Shape 449"/>
          <p:cNvSpPr txBox="1"/>
          <p:nvPr>
            <p:ph type="title"/>
          </p:nvPr>
        </p:nvSpPr>
        <p:spPr>
          <a:xfrm>
            <a:off x="5939776" y="1024350"/>
            <a:ext cx="312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5 steps of using TensorBoard</a:t>
            </a:r>
            <a:endParaRPr/>
          </a:p>
        </p:txBody>
      </p:sp>
      <p:sp>
        <p:nvSpPr>
          <p:cNvPr id="450" name="Shape 450"/>
          <p:cNvSpPr txBox="1"/>
          <p:nvPr>
            <p:ph idx="1" type="body"/>
          </p:nvPr>
        </p:nvSpPr>
        <p:spPr>
          <a:xfrm>
            <a:off x="1004350" y="198550"/>
            <a:ext cx="6918900" cy="46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From TF graph, decide which tensors you want to log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w2_hist = tf.summary.histogram(</a:t>
            </a:r>
            <a:r>
              <a:rPr lang="en" sz="14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"weights2"</a:t>
            </a: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W2)</a:t>
            </a:r>
            <a:endParaRPr sz="14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cost_summ = tf.summary.scalar(</a:t>
            </a:r>
            <a:r>
              <a:rPr lang="en" sz="14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"cost"</a:t>
            </a: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cost)</a:t>
            </a:r>
            <a:endParaRPr sz="14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Merge all summaries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summary</a:t>
            </a: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tf.summary.merge_all()</a:t>
            </a:r>
            <a:endParaRPr sz="1400">
              <a:solidFill>
                <a:schemeClr val="accen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Create writer and add graph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4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Create summary writer</a:t>
            </a:r>
            <a:endParaRPr i="1" sz="14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writer = tf.summary.FileWriter(‘</a:t>
            </a:r>
            <a:r>
              <a:rPr lang="en" sz="140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./logs’</a:t>
            </a: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4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writer.add_graph(sess.graph)</a:t>
            </a:r>
            <a:endParaRPr sz="1400">
              <a:solidFill>
                <a:schemeClr val="accen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Run summary merge and add_summary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s, _ = sess.run([</a:t>
            </a:r>
            <a:r>
              <a:rPr b="1"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summary</a:t>
            </a: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optimizer], </a:t>
            </a:r>
            <a:r>
              <a:rPr lang="en" sz="14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feed_dict</a:t>
            </a: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=feed_dict)</a:t>
            </a:r>
            <a:endParaRPr sz="14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writer.add_summary(s, </a:t>
            </a:r>
            <a:r>
              <a:rPr lang="en" sz="14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global_step</a:t>
            </a: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=global_step)</a:t>
            </a:r>
            <a:endParaRPr sz="1400">
              <a:solidFill>
                <a:schemeClr val="accen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Launch TensorBoard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tensorboard --logdir=./logs</a:t>
            </a:r>
            <a:endParaRPr sz="140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451" name="Shape 4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700" y="1481112"/>
            <a:ext cx="357425" cy="354838"/>
          </a:xfrm>
          <a:prstGeom prst="rect">
            <a:avLst/>
          </a:prstGeom>
          <a:noFill/>
          <a:ln>
            <a:noFill/>
          </a:ln>
        </p:spPr>
      </p:pic>
      <p:pic>
        <p:nvPicPr>
          <p:cNvPr id="452" name="Shape 4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1700" y="2143150"/>
            <a:ext cx="357425" cy="354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3" name="Shape 4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1700" y="350225"/>
            <a:ext cx="357425" cy="35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4" name="Shape 45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1700" y="3211700"/>
            <a:ext cx="357425" cy="361442"/>
          </a:xfrm>
          <a:prstGeom prst="rect">
            <a:avLst/>
          </a:prstGeom>
          <a:noFill/>
          <a:ln>
            <a:noFill/>
          </a:ln>
        </p:spPr>
      </p:pic>
      <p:pic>
        <p:nvPicPr>
          <p:cNvPr id="455" name="Shape 45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71700" y="4210625"/>
            <a:ext cx="357425" cy="35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Shape 460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/>
              <a:t>Scalar tensors</a:t>
            </a:r>
            <a:endParaRPr/>
          </a:p>
        </p:txBody>
      </p:sp>
      <p:sp>
        <p:nvSpPr>
          <p:cNvPr id="461" name="Shape 461"/>
          <p:cNvSpPr txBox="1"/>
          <p:nvPr/>
        </p:nvSpPr>
        <p:spPr>
          <a:xfrm>
            <a:off x="2201450" y="1268150"/>
            <a:ext cx="4950600" cy="9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cost_summ = tf.summary.scalar(</a:t>
            </a:r>
            <a:r>
              <a:rPr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"cost"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cost)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462" name="Shape 4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0800" y="2231400"/>
            <a:ext cx="5011401" cy="2703776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" name="Shape 3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2442" y="1538300"/>
            <a:ext cx="6008308" cy="3329575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Shape 317"/>
          <p:cNvSpPr txBox="1"/>
          <p:nvPr>
            <p:ph type="title"/>
          </p:nvPr>
        </p:nvSpPr>
        <p:spPr>
          <a:xfrm>
            <a:off x="0" y="286350"/>
            <a:ext cx="9073200" cy="1285800"/>
          </a:xfrm>
          <a:prstGeom prst="rect">
            <a:avLst/>
          </a:prstGeom>
        </p:spPr>
        <p:txBody>
          <a:bodyPr anchorCtr="0" anchor="b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Call for comments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Please feel free to add comments directly on these slides</a:t>
            </a:r>
            <a:endParaRPr sz="28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Other slides: </a:t>
            </a:r>
            <a:r>
              <a:rPr lang="en" sz="2800" u="sng">
                <a:solidFill>
                  <a:schemeClr val="hlink"/>
                </a:solidFill>
                <a:hlinkClick r:id="rId4"/>
              </a:rPr>
              <a:t>https://goo.gl/jPtWNt</a:t>
            </a:r>
            <a:r>
              <a:rPr lang="en" sz="2800"/>
              <a:t>      </a:t>
            </a:r>
            <a:endParaRPr sz="2800"/>
          </a:p>
        </p:txBody>
      </p:sp>
      <p:sp>
        <p:nvSpPr>
          <p:cNvPr id="318" name="Shape 318"/>
          <p:cNvSpPr txBox="1"/>
          <p:nvPr/>
        </p:nvSpPr>
        <p:spPr>
          <a:xfrm>
            <a:off x="5446800" y="4728475"/>
            <a:ext cx="4064700" cy="55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Picture from http://www.tssablog.org/archives/3280</a:t>
            </a:r>
            <a:endParaRPr sz="12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7" name="Shape 4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32396" y="1419750"/>
            <a:ext cx="2650350" cy="2059501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468" name="Shape 468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/>
              <a:t>Histogram (multi-dimensional tensors)</a:t>
            </a:r>
            <a:endParaRPr/>
          </a:p>
        </p:txBody>
      </p:sp>
      <p:sp>
        <p:nvSpPr>
          <p:cNvPr id="469" name="Shape 469"/>
          <p:cNvSpPr txBox="1"/>
          <p:nvPr/>
        </p:nvSpPr>
        <p:spPr>
          <a:xfrm>
            <a:off x="364975" y="1283225"/>
            <a:ext cx="6614400" cy="368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W2 = tf.Variable(tf.random_normal([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'weight2'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b2 = tf.Variable(tf.random_normal([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'bias2'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hypothesis = tf.sigmoid(tf.matmul(layer1, W2) + b2)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w2_hist = tf.summary.histogram(</a:t>
            </a:r>
            <a:r>
              <a:rPr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"weights2"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W2)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b2_hist = tf.summary.histogram(</a:t>
            </a:r>
            <a:r>
              <a:rPr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"biases2"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b2)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hypothesis_hist = tf.summary.histogram(</a:t>
            </a:r>
            <a:r>
              <a:rPr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"hypothesis"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hypothesis)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70" name="Shape 470"/>
          <p:cNvSpPr txBox="1"/>
          <p:nvPr/>
        </p:nvSpPr>
        <p:spPr>
          <a:xfrm>
            <a:off x="4277100" y="4865425"/>
            <a:ext cx="5375400" cy="33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u="sng">
                <a:solidFill>
                  <a:schemeClr val="hlink"/>
                </a:solidFill>
                <a:hlinkClick r:id="rId4"/>
              </a:rPr>
              <a:t>https://github.com/hunkim/DeepLearningZeroToAll/blob/master/lab-09-4-xor_tensorboard.py</a:t>
            </a:r>
            <a:r>
              <a:rPr lang="en" sz="900"/>
              <a:t> </a:t>
            </a:r>
            <a:endParaRPr sz="9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Shape 475"/>
          <p:cNvSpPr txBox="1"/>
          <p:nvPr>
            <p:ph type="title"/>
          </p:nvPr>
        </p:nvSpPr>
        <p:spPr>
          <a:xfrm>
            <a:off x="-41845" y="0"/>
            <a:ext cx="54657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Add scope for better </a:t>
            </a:r>
            <a:endParaRPr b="0" i="0" sz="34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graph </a:t>
            </a:r>
            <a:r>
              <a:rPr lang="en"/>
              <a:t>hierarchy</a:t>
            </a: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/>
          </a:p>
        </p:txBody>
      </p:sp>
      <p:sp>
        <p:nvSpPr>
          <p:cNvPr id="476" name="Shape 476"/>
          <p:cNvSpPr txBox="1"/>
          <p:nvPr/>
        </p:nvSpPr>
        <p:spPr>
          <a:xfrm>
            <a:off x="0" y="1014500"/>
            <a:ext cx="8836200" cy="41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with 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tf.name_scope(</a:t>
            </a:r>
            <a:r>
              <a:rPr lang="en" sz="115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"layer1"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" sz="115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as 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scope: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W1 = tf.Variable(tf.random_normal([</a:t>
            </a:r>
            <a:r>
              <a:rPr lang="en" sz="11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" sz="115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15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'weight1'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b1 = tf.Variable(tf.random_normal([</a:t>
            </a:r>
            <a:r>
              <a:rPr lang="en" sz="11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" sz="115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15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'bias1'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layer1 = tf.sigmoid(tf.matmul(X, W1) + b1)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w1_hist = tf.summary.histogram(</a:t>
            </a:r>
            <a:r>
              <a:rPr lang="en" sz="115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"weights1"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W1)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b1_hist = tf.summary.histogram(</a:t>
            </a:r>
            <a:r>
              <a:rPr lang="en" sz="115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"biases1"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b1)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layer1_hist = tf.summary.histogram(</a:t>
            </a:r>
            <a:r>
              <a:rPr lang="en" sz="115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"layer1"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layer1)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with 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tf.name_scope(</a:t>
            </a:r>
            <a:r>
              <a:rPr lang="en" sz="115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"layer2"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" sz="115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as 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scope: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W2 = tf.Variable(tf.random_normal([</a:t>
            </a:r>
            <a:r>
              <a:rPr lang="en" sz="11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" sz="115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15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'weight2'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b2 = tf.Variable(tf.random_normal([</a:t>
            </a:r>
            <a:r>
              <a:rPr lang="en" sz="11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" sz="115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15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'bias2'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hypothesis = tf.sigmoid(tf.matmul(layer1, W2) + b2)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w2_hist = tf.summary.histogram(</a:t>
            </a:r>
            <a:r>
              <a:rPr lang="en" sz="115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"weights2"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W2)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b2_hist = tf.summary.histogram(</a:t>
            </a:r>
            <a:r>
              <a:rPr lang="en" sz="115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"biases2"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b2)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hypothesis_hist = tf.summary.histogram(</a:t>
            </a:r>
            <a:r>
              <a:rPr lang="en" sz="115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"hypothesis"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hypothesis)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50">
              <a:solidFill>
                <a:srgbClr val="000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477" name="Shape 4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57640" y="0"/>
            <a:ext cx="251682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78" name="Shape 478"/>
          <p:cNvSpPr txBox="1"/>
          <p:nvPr/>
        </p:nvSpPr>
        <p:spPr>
          <a:xfrm>
            <a:off x="4277100" y="4865425"/>
            <a:ext cx="5375400" cy="33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u="sng">
                <a:solidFill>
                  <a:schemeClr val="hlink"/>
                </a:solidFill>
                <a:hlinkClick r:id="rId4"/>
              </a:rPr>
              <a:t>https://github.com/hunkim/DeepLearningZeroToAll/blob/master/lab-09-4-xor_tensorboard.py</a:t>
            </a:r>
            <a:r>
              <a:rPr lang="en" sz="900"/>
              <a:t> </a:t>
            </a:r>
            <a:endParaRPr sz="9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Shape 483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Merge summaries and create writer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after creating session</a:t>
            </a:r>
            <a:endParaRPr/>
          </a:p>
        </p:txBody>
      </p:sp>
      <p:sp>
        <p:nvSpPr>
          <p:cNvPr id="484" name="Shape 484"/>
          <p:cNvSpPr txBox="1"/>
          <p:nvPr/>
        </p:nvSpPr>
        <p:spPr>
          <a:xfrm>
            <a:off x="497100" y="1653625"/>
            <a:ext cx="8655300" cy="331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Summary</a:t>
            </a:r>
            <a:endParaRPr i="1" sz="20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summary = tf.summary.merge_all()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initialize</a:t>
            </a:r>
            <a:endParaRPr i="1" sz="20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sess = tf.Session()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sess.run(tf.global_variables_initializer())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Create summary writer</a:t>
            </a:r>
            <a:endParaRPr i="1" sz="20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writer = tf.summary.FileWriter(TB_SUMMARY_DIR)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writer.add_graph(sess.graph) </a:t>
            </a:r>
            <a:r>
              <a:rPr i="1" lang="en" sz="2000">
                <a:solidFill>
                  <a:srgbClr val="80808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# Add graph in the tensorboard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485" name="Shape 4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1325" y="274073"/>
            <a:ext cx="467493" cy="46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6" name="Shape 4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1325" y="814400"/>
            <a:ext cx="467500" cy="464164"/>
          </a:xfrm>
          <a:prstGeom prst="rect">
            <a:avLst/>
          </a:prstGeom>
          <a:noFill/>
          <a:ln>
            <a:noFill/>
          </a:ln>
        </p:spPr>
      </p:pic>
      <p:sp>
        <p:nvSpPr>
          <p:cNvPr id="487" name="Shape 487"/>
          <p:cNvSpPr txBox="1"/>
          <p:nvPr/>
        </p:nvSpPr>
        <p:spPr>
          <a:xfrm>
            <a:off x="4277100" y="4865425"/>
            <a:ext cx="5375400" cy="33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u="sng">
                <a:solidFill>
                  <a:schemeClr val="hlink"/>
                </a:solidFill>
                <a:hlinkClick r:id="rId5"/>
              </a:rPr>
              <a:t>https://github.com/hunkim/DeepLearningZeroToAll/blob/master/lab-09-4-xor_tensorboard.py</a:t>
            </a:r>
            <a:r>
              <a:rPr lang="en" sz="900"/>
              <a:t> </a:t>
            </a:r>
            <a:endParaRPr sz="9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Shape 492"/>
          <p:cNvSpPr txBox="1"/>
          <p:nvPr>
            <p:ph type="title"/>
          </p:nvPr>
        </p:nvSpPr>
        <p:spPr>
          <a:xfrm>
            <a:off x="144212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Run merged summary and write (add summary)</a:t>
            </a:r>
            <a:endParaRPr/>
          </a:p>
        </p:txBody>
      </p:sp>
      <p:sp>
        <p:nvSpPr>
          <p:cNvPr id="493" name="Shape 493"/>
          <p:cNvSpPr txBox="1"/>
          <p:nvPr/>
        </p:nvSpPr>
        <p:spPr>
          <a:xfrm>
            <a:off x="375375" y="1876825"/>
            <a:ext cx="8664000" cy="22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s, _ = sess.run([</a:t>
            </a:r>
            <a:r>
              <a:rPr b="1" lang="en" sz="2000">
                <a:solidFill>
                  <a:srgbClr val="7F6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summary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optimizer], </a:t>
            </a:r>
            <a:r>
              <a:rPr lang="en" sz="20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feed_dict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=feed_dict)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7F6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writer.add_summary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(s, </a:t>
            </a:r>
            <a:r>
              <a:rPr lang="en" sz="20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global_step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=global_step)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global_step += </a:t>
            </a:r>
            <a:r>
              <a:rPr lang="en" sz="2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endParaRPr sz="2000">
              <a:solidFill>
                <a:srgbClr val="0000FF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494" name="Shape 4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600" y="519925"/>
            <a:ext cx="425450" cy="430225"/>
          </a:xfrm>
          <a:prstGeom prst="rect">
            <a:avLst/>
          </a:prstGeom>
          <a:noFill/>
          <a:ln>
            <a:noFill/>
          </a:ln>
        </p:spPr>
      </p:pic>
      <p:sp>
        <p:nvSpPr>
          <p:cNvPr id="495" name="Shape 495"/>
          <p:cNvSpPr txBox="1"/>
          <p:nvPr/>
        </p:nvSpPr>
        <p:spPr>
          <a:xfrm>
            <a:off x="4277100" y="4865425"/>
            <a:ext cx="5375400" cy="33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u="sng">
                <a:solidFill>
                  <a:schemeClr val="hlink"/>
                </a:solidFill>
                <a:hlinkClick r:id="rId4"/>
              </a:rPr>
              <a:t>https://github.com/hunkim/DeepLearningZeroToAll/blob/master/lab-09-4-xor_tensorboard.py</a:t>
            </a:r>
            <a:r>
              <a:rPr lang="en" sz="900"/>
              <a:t> </a:t>
            </a:r>
            <a:endParaRPr sz="9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Shape 500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Launch tensorboard (local)</a:t>
            </a:r>
            <a:endParaRPr/>
          </a:p>
        </p:txBody>
      </p:sp>
      <p:sp>
        <p:nvSpPr>
          <p:cNvPr id="501" name="Shape 501"/>
          <p:cNvSpPr txBox="1"/>
          <p:nvPr>
            <p:ph idx="1" type="body"/>
          </p:nvPr>
        </p:nvSpPr>
        <p:spPr>
          <a:xfrm>
            <a:off x="1437150" y="1298575"/>
            <a:ext cx="6269700" cy="93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writer = tf.summary.FileWriter(</a:t>
            </a:r>
            <a:r>
              <a:rPr b="1" lang="en" sz="18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"./logs/xor_logs"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02" name="Shape 502"/>
          <p:cNvSpPr txBox="1"/>
          <p:nvPr/>
        </p:nvSpPr>
        <p:spPr>
          <a:xfrm>
            <a:off x="2083100" y="2556525"/>
            <a:ext cx="4977900" cy="16302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$ tensorboard —logdir=</a:t>
            </a:r>
            <a:r>
              <a:rPr b="1" lang="en" sz="18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./logs/xor_logs</a:t>
            </a:r>
            <a:endParaRPr b="1" sz="1800">
              <a:solidFill>
                <a:srgbClr val="4A86E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Starting TensorBoard b'41' on port 6006</a:t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(You can navigate to http://127.0.0.1:6006)</a:t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503" name="Shape 5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4900" y="521950"/>
            <a:ext cx="487175" cy="48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Shape 508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Launch tensorboard (remote server)</a:t>
            </a:r>
            <a:endParaRPr/>
          </a:p>
        </p:txBody>
      </p:sp>
      <p:sp>
        <p:nvSpPr>
          <p:cNvPr id="509" name="Shape 509"/>
          <p:cNvSpPr txBox="1"/>
          <p:nvPr>
            <p:ph idx="1" type="body"/>
          </p:nvPr>
        </p:nvSpPr>
        <p:spPr>
          <a:xfrm>
            <a:off x="147000" y="1322100"/>
            <a:ext cx="8866800" cy="93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ssh -L </a:t>
            </a:r>
            <a:r>
              <a:rPr lang="en">
                <a:solidFill>
                  <a:srgbClr val="4A86E8"/>
                </a:solidFill>
                <a:latin typeface="Consolas"/>
                <a:ea typeface="Consolas"/>
                <a:cs typeface="Consolas"/>
                <a:sym typeface="Consolas"/>
              </a:rPr>
              <a:t>local_port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127.0.0.1:</a:t>
            </a:r>
            <a:r>
              <a:rPr lang="en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remote_port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 username@server.com</a:t>
            </a:r>
            <a:endParaRPr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10" name="Shape 510"/>
          <p:cNvSpPr txBox="1"/>
          <p:nvPr/>
        </p:nvSpPr>
        <p:spPr>
          <a:xfrm>
            <a:off x="273900" y="2414475"/>
            <a:ext cx="8739900" cy="12174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local&gt;  $ ssh -L </a:t>
            </a:r>
            <a:r>
              <a:rPr lang="en" sz="2100">
                <a:solidFill>
                  <a:srgbClr val="4A86E8"/>
                </a:solidFill>
                <a:latin typeface="Consolas"/>
                <a:ea typeface="Consolas"/>
                <a:cs typeface="Consolas"/>
                <a:sym typeface="Consolas"/>
              </a:rPr>
              <a:t>7007</a:t>
            </a:r>
            <a:r>
              <a:rPr lang="en" sz="2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:121.0.0.0:</a:t>
            </a:r>
            <a:r>
              <a:rPr lang="en" sz="210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6006</a:t>
            </a:r>
            <a:r>
              <a:rPr lang="en" sz="2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hunkim@server.com</a:t>
            </a:r>
            <a:endParaRPr sz="21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server&gt; $ tensorboard —logdir=./logs/xor_logs</a:t>
            </a:r>
            <a:endParaRPr sz="2100"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511" name="Shape 511"/>
          <p:cNvSpPr txBox="1"/>
          <p:nvPr/>
        </p:nvSpPr>
        <p:spPr>
          <a:xfrm>
            <a:off x="1411800" y="3905800"/>
            <a:ext cx="6320400" cy="108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(You can navigate to http://127.0.0.1:</a:t>
            </a:r>
            <a:r>
              <a:rPr lang="en" sz="2800">
                <a:solidFill>
                  <a:srgbClr val="4A86E8"/>
                </a:solidFill>
                <a:latin typeface="Gill Sans"/>
                <a:ea typeface="Gill Sans"/>
                <a:cs typeface="Gill Sans"/>
                <a:sym typeface="Gill Sans"/>
              </a:rPr>
              <a:t>7007</a:t>
            </a:r>
            <a:r>
              <a:rPr lang="en" sz="2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)</a:t>
            </a:r>
            <a:endParaRPr sz="2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512" name="Shape 5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1725" y="598138"/>
            <a:ext cx="357425" cy="35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7" name="Shape 5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6275" y="152400"/>
            <a:ext cx="7351452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Shape 522"/>
          <p:cNvSpPr txBox="1"/>
          <p:nvPr>
            <p:ph type="title"/>
          </p:nvPr>
        </p:nvSpPr>
        <p:spPr>
          <a:xfrm>
            <a:off x="-8250" y="-152400"/>
            <a:ext cx="58890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/>
              <a:t>Multiple runs</a:t>
            </a:r>
            <a:endParaRPr/>
          </a:p>
        </p:txBody>
      </p:sp>
      <p:pic>
        <p:nvPicPr>
          <p:cNvPr id="523" name="Shape 5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9688" y="706375"/>
            <a:ext cx="7504629" cy="4270025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524" name="Shape 524"/>
          <p:cNvSpPr txBox="1"/>
          <p:nvPr/>
        </p:nvSpPr>
        <p:spPr>
          <a:xfrm>
            <a:off x="4684125" y="242200"/>
            <a:ext cx="3640200" cy="37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learning_rate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0.1 VS </a:t>
            </a:r>
            <a:r>
              <a:rPr lang="en" sz="12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learning_rate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0.01</a:t>
            </a:r>
            <a:endParaRPr>
              <a:solidFill>
                <a:schemeClr val="dk1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0000FF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Shape 529"/>
          <p:cNvSpPr txBox="1"/>
          <p:nvPr>
            <p:ph type="title"/>
          </p:nvPr>
        </p:nvSpPr>
        <p:spPr>
          <a:xfrm>
            <a:off x="-8250" y="-152401"/>
            <a:ext cx="9160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/>
              <a:t>Multiple runs</a:t>
            </a:r>
            <a:endParaRPr/>
          </a:p>
        </p:txBody>
      </p:sp>
      <p:sp>
        <p:nvSpPr>
          <p:cNvPr id="530" name="Shape 530"/>
          <p:cNvSpPr txBox="1"/>
          <p:nvPr>
            <p:ph idx="1" type="body"/>
          </p:nvPr>
        </p:nvSpPr>
        <p:spPr>
          <a:xfrm>
            <a:off x="322975" y="612300"/>
            <a:ext cx="8533500" cy="222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tensorboard —logdir=</a:t>
            </a:r>
            <a:r>
              <a:rPr lang="en" sz="1600">
                <a:solidFill>
                  <a:srgbClr val="4A86E8"/>
                </a:solidFill>
                <a:latin typeface="Consolas"/>
                <a:ea typeface="Consolas"/>
                <a:cs typeface="Consolas"/>
                <a:sym typeface="Consolas"/>
              </a:rPr>
              <a:t>./logs/xor_logs</a:t>
            </a:r>
            <a:endParaRPr sz="1600">
              <a:solidFill>
                <a:srgbClr val="4A86E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train = tf.train.</a:t>
            </a:r>
            <a:r>
              <a:rPr lang="en" sz="1200">
                <a:solidFill>
                  <a:schemeClr val="dk1"/>
                </a:solidFill>
                <a:highlight>
                  <a:srgbClr val="E4E4FF"/>
                </a:highlight>
                <a:latin typeface="Consolas"/>
                <a:ea typeface="Consolas"/>
                <a:cs typeface="Consolas"/>
                <a:sym typeface="Consolas"/>
              </a:rPr>
              <a:t>GradientDescentOptimizer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2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learning_rate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).minimize(cost)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...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writer = tf.summary.FileWriter(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"./logs/xor_logs"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tensorboard —logdir=</a:t>
            </a:r>
            <a:r>
              <a:rPr lang="en" sz="1600">
                <a:solidFill>
                  <a:srgbClr val="4A86E8"/>
                </a:solidFill>
                <a:latin typeface="Consolas"/>
                <a:ea typeface="Consolas"/>
                <a:cs typeface="Consolas"/>
                <a:sym typeface="Consolas"/>
              </a:rPr>
              <a:t>./logs/xor_logs_r0_01</a:t>
            </a:r>
            <a:endParaRPr sz="1600">
              <a:solidFill>
                <a:srgbClr val="4A86E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train = tf.train.</a:t>
            </a:r>
            <a:r>
              <a:rPr lang="en" sz="1200">
                <a:solidFill>
                  <a:schemeClr val="dk1"/>
                </a:solidFill>
                <a:highlight>
                  <a:srgbClr val="E4E4FF"/>
                </a:highlight>
                <a:latin typeface="Consolas"/>
                <a:ea typeface="Consolas"/>
                <a:cs typeface="Consolas"/>
                <a:sym typeface="Consolas"/>
              </a:rPr>
              <a:t>GradientDescentOptimizer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2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learning_rate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0.01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).minimize(cost)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...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writer = tf.summary.FileWriter(“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"./logs/xor_logs_r0_01"</a:t>
            </a: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”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tensorboard —logdir=</a:t>
            </a:r>
            <a:r>
              <a:rPr b="1" lang="en">
                <a:solidFill>
                  <a:srgbClr val="4A86E8"/>
                </a:solidFill>
                <a:latin typeface="Consolas"/>
                <a:ea typeface="Consolas"/>
                <a:cs typeface="Consolas"/>
                <a:sym typeface="Consolas"/>
              </a:rPr>
              <a:t>./logs</a:t>
            </a:r>
            <a:endParaRPr b="1">
              <a:solidFill>
                <a:srgbClr val="4A86E8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531" name="Shape 5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8599" y="2905552"/>
            <a:ext cx="5266048" cy="219725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Shape 536"/>
          <p:cNvSpPr txBox="1"/>
          <p:nvPr>
            <p:ph type="title"/>
          </p:nvPr>
        </p:nvSpPr>
        <p:spPr>
          <a:xfrm>
            <a:off x="-8250" y="-152401"/>
            <a:ext cx="9160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/>
              <a:t>Multiple runs</a:t>
            </a:r>
            <a:endParaRPr/>
          </a:p>
        </p:txBody>
      </p:sp>
      <p:pic>
        <p:nvPicPr>
          <p:cNvPr id="537" name="Shape 5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9688" y="706375"/>
            <a:ext cx="7504629" cy="4270025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4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Lab 9-1</a:t>
            </a:r>
            <a:r>
              <a:rPr lang="en"/>
              <a:t>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2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NN for XOR</a:t>
            </a:r>
            <a:endParaRPr/>
          </a:p>
        </p:txBody>
      </p:sp>
      <p:sp>
        <p:nvSpPr>
          <p:cNvPr id="324" name="Shape 324"/>
          <p:cNvSpPr txBox="1"/>
          <p:nvPr/>
        </p:nvSpPr>
        <p:spPr>
          <a:xfrm>
            <a:off x="1279125" y="3208031"/>
            <a:ext cx="65859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Gill Sans"/>
                <a:ea typeface="Gill Sans"/>
                <a:cs typeface="Gill Sans"/>
                <a:sym typeface="Gill Sans"/>
              </a:rPr>
              <a:t>Sung Kim &lt;</a:t>
            </a:r>
            <a:r>
              <a:rPr lang="en" sz="1900" u="sng">
                <a:solidFill>
                  <a:srgbClr val="0000FF"/>
                </a:solidFill>
                <a:latin typeface="Gill Sans"/>
                <a:ea typeface="Gill Sans"/>
                <a:cs typeface="Gill Sans"/>
                <a:sym typeface="Gill Sans"/>
                <a:hlinkClick r:id="rId3"/>
              </a:rPr>
              <a:t>hunkim+ml@gmail.com</a:t>
            </a:r>
            <a:r>
              <a:rPr lang="en" sz="1900">
                <a:latin typeface="Gill Sans"/>
                <a:ea typeface="Gill Sans"/>
                <a:cs typeface="Gill Sans"/>
                <a:sym typeface="Gill Sans"/>
              </a:rPr>
              <a:t>&gt;</a:t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Gill Sans"/>
                <a:ea typeface="Gill Sans"/>
                <a:cs typeface="Gill Sans"/>
                <a:sym typeface="Gill Sans"/>
              </a:rPr>
              <a:t>Code: </a:t>
            </a:r>
            <a:r>
              <a:rPr lang="en" sz="1900" u="sng">
                <a:solidFill>
                  <a:srgbClr val="0000FF"/>
                </a:solidFill>
                <a:latin typeface="Gill Sans"/>
                <a:ea typeface="Gill Sans"/>
                <a:cs typeface="Gill Sans"/>
                <a:sym typeface="Gill Sans"/>
                <a:hlinkClick r:id="rId4"/>
              </a:rPr>
              <a:t>https://github.com/hunkim/DeepLearningZeroToAll/</a:t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</p:txBody>
      </p:sp>
      <p:grpSp>
        <p:nvGrpSpPr>
          <p:cNvPr id="325" name="Shape 325"/>
          <p:cNvGrpSpPr/>
          <p:nvPr/>
        </p:nvGrpSpPr>
        <p:grpSpPr>
          <a:xfrm>
            <a:off x="-348127" y="87975"/>
            <a:ext cx="2543803" cy="1589522"/>
            <a:chOff x="-928337" y="234600"/>
            <a:chExt cx="6783474" cy="4238725"/>
          </a:xfrm>
        </p:grpSpPr>
        <p:pic>
          <p:nvPicPr>
            <p:cNvPr id="326" name="Shape 32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-928337" y="656925"/>
              <a:ext cx="6783474" cy="3816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7" name="Shape 327"/>
            <p:cNvSpPr txBox="1"/>
            <p:nvPr/>
          </p:nvSpPr>
          <p:spPr>
            <a:xfrm>
              <a:off x="672550" y="234600"/>
              <a:ext cx="3581700" cy="105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With TF 1.0!</a:t>
              </a:r>
              <a:endParaRPr sz="1800"/>
            </a:p>
          </p:txBody>
        </p:sp>
      </p:grpSp>
      <p:pic>
        <p:nvPicPr>
          <p:cNvPr id="328" name="Shape 3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46341" y="4261902"/>
            <a:ext cx="1428750" cy="7750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Shape 542"/>
          <p:cNvSpPr txBox="1"/>
          <p:nvPr>
            <p:ph type="title"/>
          </p:nvPr>
        </p:nvSpPr>
        <p:spPr>
          <a:xfrm>
            <a:off x="5939776" y="1024350"/>
            <a:ext cx="312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5 steps of using TensorBoard</a:t>
            </a:r>
            <a:endParaRPr/>
          </a:p>
        </p:txBody>
      </p:sp>
      <p:sp>
        <p:nvSpPr>
          <p:cNvPr id="543" name="Shape 543"/>
          <p:cNvSpPr txBox="1"/>
          <p:nvPr>
            <p:ph idx="1" type="body"/>
          </p:nvPr>
        </p:nvSpPr>
        <p:spPr>
          <a:xfrm>
            <a:off x="1004350" y="198550"/>
            <a:ext cx="6918900" cy="46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From TF graph, decide which tensors you want to log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w2_hist = tf.summary.histogram(</a:t>
            </a:r>
            <a:r>
              <a:rPr lang="en" sz="14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"weights2"</a:t>
            </a: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W2)</a:t>
            </a:r>
            <a:endParaRPr sz="14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cost_summ = tf.summary.scalar(</a:t>
            </a:r>
            <a:r>
              <a:rPr lang="en" sz="14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"cost"</a:t>
            </a: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cost)</a:t>
            </a:r>
            <a:endParaRPr sz="14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Merge all summaries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summary</a:t>
            </a: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tf.summary.merge_all()</a:t>
            </a:r>
            <a:endParaRPr sz="1400">
              <a:solidFill>
                <a:schemeClr val="accen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Create writer and add graph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4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Create summary writer</a:t>
            </a:r>
            <a:endParaRPr i="1" sz="14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writer = tf.summary.FileWriter(‘</a:t>
            </a:r>
            <a:r>
              <a:rPr lang="en" sz="140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./logs’</a:t>
            </a: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4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writer.add_graph(sess.graph)</a:t>
            </a:r>
            <a:endParaRPr sz="1400">
              <a:solidFill>
                <a:schemeClr val="accen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Run summary merge and add_summary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s, _ = sess.run([</a:t>
            </a:r>
            <a:r>
              <a:rPr b="1"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summary</a:t>
            </a: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optimizer], </a:t>
            </a:r>
            <a:r>
              <a:rPr lang="en" sz="14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feed_dict</a:t>
            </a: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=feed_dict)</a:t>
            </a:r>
            <a:endParaRPr sz="14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writer.add_summary(s, </a:t>
            </a:r>
            <a:r>
              <a:rPr lang="en" sz="14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global_step</a:t>
            </a: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=global_step)</a:t>
            </a:r>
            <a:endParaRPr sz="1400">
              <a:solidFill>
                <a:schemeClr val="accen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Launch TensorBoard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tensorboard --logdir=./logs</a:t>
            </a:r>
            <a:endParaRPr sz="140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544" name="Shape 5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700" y="1481112"/>
            <a:ext cx="357425" cy="354838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Shape 5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1700" y="2143150"/>
            <a:ext cx="357425" cy="354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Shape 5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1700" y="350225"/>
            <a:ext cx="357425" cy="35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Shape 5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1700" y="3211700"/>
            <a:ext cx="357425" cy="361442"/>
          </a:xfrm>
          <a:prstGeom prst="rect">
            <a:avLst/>
          </a:prstGeom>
          <a:noFill/>
          <a:ln>
            <a:noFill/>
          </a:ln>
        </p:spPr>
      </p:pic>
      <p:pic>
        <p:nvPicPr>
          <p:cNvPr id="548" name="Shape 54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71700" y="4210625"/>
            <a:ext cx="357425" cy="35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Shape 553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Exercise </a:t>
            </a:r>
            <a:endParaRPr/>
          </a:p>
        </p:txBody>
      </p:sp>
      <p:sp>
        <p:nvSpPr>
          <p:cNvPr id="554" name="Shape 554"/>
          <p:cNvSpPr txBox="1"/>
          <p:nvPr>
            <p:ph idx="1" type="body"/>
          </p:nvPr>
        </p:nvSpPr>
        <p:spPr>
          <a:xfrm>
            <a:off x="180200" y="1460002"/>
            <a:ext cx="87834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-381000" lvl="0" marL="457200" rtl="0">
              <a:spcBef>
                <a:spcPts val="12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Wide and Deep NN for MNIST</a:t>
            </a:r>
            <a:endParaRPr sz="2400"/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Add tensorboard </a:t>
            </a:r>
            <a:endParaRPr sz="2400"/>
          </a:p>
        </p:txBody>
      </p:sp>
      <p:pic>
        <p:nvPicPr>
          <p:cNvPr id="555" name="Shape 5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27175" y="2893723"/>
            <a:ext cx="3281100" cy="1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Shape 560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4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Lab </a:t>
            </a:r>
            <a:r>
              <a:rPr lang="en"/>
              <a:t>9-2-E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2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Tensorboard for </a:t>
            </a:r>
            <a:r>
              <a:rPr lang="en" sz="2700"/>
              <a:t>MNIST</a:t>
            </a:r>
            <a:endParaRPr/>
          </a:p>
        </p:txBody>
      </p:sp>
      <p:sp>
        <p:nvSpPr>
          <p:cNvPr id="561" name="Shape 561"/>
          <p:cNvSpPr txBox="1"/>
          <p:nvPr/>
        </p:nvSpPr>
        <p:spPr>
          <a:xfrm>
            <a:off x="1279125" y="3208031"/>
            <a:ext cx="65859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Gill Sans"/>
                <a:ea typeface="Gill Sans"/>
                <a:cs typeface="Gill Sans"/>
                <a:sym typeface="Gill Sans"/>
              </a:rPr>
              <a:t>Sung Kim &lt;</a:t>
            </a:r>
            <a:r>
              <a:rPr lang="en" sz="1900" u="sng">
                <a:solidFill>
                  <a:srgbClr val="0000FF"/>
                </a:solidFill>
                <a:latin typeface="Gill Sans"/>
                <a:ea typeface="Gill Sans"/>
                <a:cs typeface="Gill Sans"/>
                <a:sym typeface="Gill Sans"/>
                <a:hlinkClick r:id="rId3"/>
              </a:rPr>
              <a:t>hunkim+ml@gmail.com</a:t>
            </a:r>
            <a:r>
              <a:rPr lang="en" sz="1900">
                <a:latin typeface="Gill Sans"/>
                <a:ea typeface="Gill Sans"/>
                <a:cs typeface="Gill Sans"/>
                <a:sym typeface="Gill Sans"/>
              </a:rPr>
              <a:t>&gt;</a:t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Gill Sans"/>
                <a:ea typeface="Gill Sans"/>
                <a:cs typeface="Gill Sans"/>
                <a:sym typeface="Gill Sans"/>
              </a:rPr>
              <a:t>Code: </a:t>
            </a:r>
            <a:r>
              <a:rPr lang="en" sz="1900" u="sng">
                <a:solidFill>
                  <a:srgbClr val="0000FF"/>
                </a:solidFill>
                <a:latin typeface="Gill Sans"/>
                <a:ea typeface="Gill Sans"/>
                <a:cs typeface="Gill Sans"/>
                <a:sym typeface="Gill Sans"/>
                <a:hlinkClick r:id="rId4"/>
              </a:rPr>
              <a:t>https://github.com/hunkim/DeepLearningZeroToAll/</a:t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</p:txBody>
      </p:sp>
      <p:grpSp>
        <p:nvGrpSpPr>
          <p:cNvPr id="562" name="Shape 562"/>
          <p:cNvGrpSpPr/>
          <p:nvPr/>
        </p:nvGrpSpPr>
        <p:grpSpPr>
          <a:xfrm>
            <a:off x="-348127" y="87975"/>
            <a:ext cx="2543803" cy="1589522"/>
            <a:chOff x="-928337" y="234600"/>
            <a:chExt cx="6783474" cy="4238725"/>
          </a:xfrm>
        </p:grpSpPr>
        <p:pic>
          <p:nvPicPr>
            <p:cNvPr id="563" name="Shape 56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-928337" y="656925"/>
              <a:ext cx="6783474" cy="3816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64" name="Shape 564"/>
            <p:cNvSpPr txBox="1"/>
            <p:nvPr/>
          </p:nvSpPr>
          <p:spPr>
            <a:xfrm>
              <a:off x="672550" y="234600"/>
              <a:ext cx="3581700" cy="105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With TF 1.0!</a:t>
              </a:r>
              <a:endParaRPr sz="1800"/>
            </a:p>
          </p:txBody>
        </p:sp>
      </p:grpSp>
      <p:pic>
        <p:nvPicPr>
          <p:cNvPr id="565" name="Shape 56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46341" y="4261902"/>
            <a:ext cx="1428750" cy="7750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Shape 570"/>
          <p:cNvSpPr txBox="1"/>
          <p:nvPr>
            <p:ph type="title"/>
          </p:nvPr>
        </p:nvSpPr>
        <p:spPr>
          <a:xfrm>
            <a:off x="1149313" y="832307"/>
            <a:ext cx="68454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Visualizing your Deep learning using TensorBoard (TensorFlow) </a:t>
            </a:r>
            <a:endParaRPr/>
          </a:p>
        </p:txBody>
      </p:sp>
      <p:sp>
        <p:nvSpPr>
          <p:cNvPr id="571" name="Shape 571"/>
          <p:cNvSpPr txBox="1"/>
          <p:nvPr>
            <p:ph idx="1" type="body"/>
          </p:nvPr>
        </p:nvSpPr>
        <p:spPr>
          <a:xfrm>
            <a:off x="1812726" y="3197944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Noto Sans Symbols"/>
              <a:buNone/>
            </a:pPr>
            <a:r>
              <a:rPr b="0" i="0" lang="en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Sung Kim &lt;hunkim+ml@gmail.com&gt;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Shape 576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TensorBoard: TF logging/debugging tool</a:t>
            </a:r>
            <a:endParaRPr/>
          </a:p>
        </p:txBody>
      </p:sp>
      <p:sp>
        <p:nvSpPr>
          <p:cNvPr id="577" name="Shape 577"/>
          <p:cNvSpPr txBox="1"/>
          <p:nvPr>
            <p:ph idx="1" type="body"/>
          </p:nvPr>
        </p:nvSpPr>
        <p:spPr>
          <a:xfrm>
            <a:off x="907934" y="1227976"/>
            <a:ext cx="44253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-266700" lvl="0" marL="406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Noto Sans Symbols"/>
              <a:buChar char="●"/>
            </a:pPr>
            <a:r>
              <a:rPr b="0" i="0" lang="en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Visualize your TF graph</a:t>
            </a:r>
            <a:endParaRPr/>
          </a:p>
          <a:p>
            <a:pPr indent="-266700" lvl="0" marL="406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Noto Sans Symbols"/>
              <a:buChar char="●"/>
            </a:pPr>
            <a:r>
              <a:rPr b="0" i="0" lang="en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Plot quantitative metrics</a:t>
            </a:r>
            <a:endParaRPr/>
          </a:p>
          <a:p>
            <a:pPr indent="-266700" lvl="0" marL="406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Noto Sans Symbols"/>
              <a:buChar char="●"/>
            </a:pPr>
            <a:r>
              <a:rPr b="0" i="0" lang="en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Show additional data</a:t>
            </a:r>
            <a:endParaRPr/>
          </a:p>
        </p:txBody>
      </p:sp>
      <p:pic>
        <p:nvPicPr>
          <p:cNvPr id="578" name="Shape 5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7176" y="1619399"/>
            <a:ext cx="4350300" cy="2327100"/>
          </a:xfrm>
          <a:prstGeom prst="rect">
            <a:avLst/>
          </a:prstGeom>
          <a:noFill/>
          <a:ln>
            <a:noFill/>
          </a:ln>
        </p:spPr>
      </p:pic>
      <p:sp>
        <p:nvSpPr>
          <p:cNvPr id="579" name="Shape 579"/>
          <p:cNvSpPr/>
          <p:nvPr/>
        </p:nvSpPr>
        <p:spPr>
          <a:xfrm>
            <a:off x="3581175" y="4861175"/>
            <a:ext cx="5526900" cy="2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https://www.tensorflow.org/get_started/summaries_and_tensorboard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Shape 584"/>
          <p:cNvSpPr txBox="1"/>
          <p:nvPr>
            <p:ph type="title"/>
          </p:nvPr>
        </p:nvSpPr>
        <p:spPr>
          <a:xfrm>
            <a:off x="-8188" y="144492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Old fashion: print, print, print</a:t>
            </a:r>
            <a:endParaRPr/>
          </a:p>
        </p:txBody>
      </p:sp>
      <p:pic>
        <p:nvPicPr>
          <p:cNvPr id="585" name="Shape 5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4644" y="1536928"/>
            <a:ext cx="7789800" cy="260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Shape 590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New way!</a:t>
            </a:r>
            <a:endParaRPr/>
          </a:p>
        </p:txBody>
      </p:sp>
      <p:pic>
        <p:nvPicPr>
          <p:cNvPr id="591" name="Shape 5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12296" y="1492846"/>
            <a:ext cx="5119500" cy="273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Shape 596"/>
          <p:cNvSpPr txBox="1"/>
          <p:nvPr>
            <p:ph type="title"/>
          </p:nvPr>
        </p:nvSpPr>
        <p:spPr>
          <a:xfrm>
            <a:off x="5939776" y="1024350"/>
            <a:ext cx="312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5 steps of using TensorBoard</a:t>
            </a:r>
            <a:endParaRPr/>
          </a:p>
        </p:txBody>
      </p:sp>
      <p:sp>
        <p:nvSpPr>
          <p:cNvPr id="597" name="Shape 597"/>
          <p:cNvSpPr txBox="1"/>
          <p:nvPr>
            <p:ph idx="1" type="body"/>
          </p:nvPr>
        </p:nvSpPr>
        <p:spPr>
          <a:xfrm>
            <a:off x="1004350" y="198550"/>
            <a:ext cx="6918900" cy="46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From TF graph, decide which tensors you want to log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with </a:t>
            </a: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tf.variable_scope(</a:t>
            </a:r>
            <a:r>
              <a:rPr b="1" lang="en" sz="14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'layer1'</a:t>
            </a: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lang="en" sz="14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as </a:t>
            </a: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scope:</a:t>
            </a:r>
            <a:endParaRPr sz="14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457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tf.summary.image(</a:t>
            </a:r>
            <a:r>
              <a:rPr b="1" lang="en" sz="14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'input'</a:t>
            </a: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x_image, </a:t>
            </a:r>
            <a:r>
              <a:rPr lang="en" sz="14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4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457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tf.summary.histogram(</a:t>
            </a:r>
            <a:r>
              <a:rPr b="1" lang="en" sz="14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"layer"</a:t>
            </a: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L1)</a:t>
            </a:r>
            <a:endParaRPr sz="14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457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tf.summary.scalar(</a:t>
            </a:r>
            <a:r>
              <a:rPr b="1" lang="en" sz="14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"loss"</a:t>
            </a: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cost)</a:t>
            </a:r>
            <a:endParaRPr sz="14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Merge all summaries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summary = tf.summary.merge_all()</a:t>
            </a:r>
            <a:endParaRPr sz="1400">
              <a:solidFill>
                <a:schemeClr val="accen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Create writer and add graph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4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Create summary writer</a:t>
            </a:r>
            <a:endParaRPr i="1" sz="14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writer = tf.summary.FileWriter(TB_SUMMARY_DIR)</a:t>
            </a:r>
            <a:endParaRPr sz="14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writer.add_graph(sess.graph)</a:t>
            </a:r>
            <a:endParaRPr sz="1400">
              <a:solidFill>
                <a:schemeClr val="accen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Run summary merge and add_summary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s, _ = sess.run([summary, optimizer], </a:t>
            </a:r>
            <a:r>
              <a:rPr lang="en" sz="14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feed_dict</a:t>
            </a: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=feed_dict)</a:t>
            </a:r>
            <a:endParaRPr sz="14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writer.add_summary(s, </a:t>
            </a:r>
            <a:r>
              <a:rPr lang="en" sz="14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global_step</a:t>
            </a: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=global_step)</a:t>
            </a:r>
            <a:endParaRPr sz="1400">
              <a:solidFill>
                <a:schemeClr val="accen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Launch TensorBoard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tensorboard --logdir=/tmp/mnist_logs</a:t>
            </a:r>
            <a:endParaRPr sz="140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598" name="Shape 5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1700" y="1633512"/>
            <a:ext cx="357425" cy="354838"/>
          </a:xfrm>
          <a:prstGeom prst="rect">
            <a:avLst/>
          </a:prstGeom>
          <a:noFill/>
          <a:ln>
            <a:noFill/>
          </a:ln>
        </p:spPr>
      </p:pic>
      <p:pic>
        <p:nvPicPr>
          <p:cNvPr id="599" name="Shape 59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1700" y="2219350"/>
            <a:ext cx="357425" cy="354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0" name="Shape 6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1700" y="197825"/>
            <a:ext cx="357425" cy="35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1" name="Shape 60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71700" y="3364100"/>
            <a:ext cx="357425" cy="361442"/>
          </a:xfrm>
          <a:prstGeom prst="rect">
            <a:avLst/>
          </a:prstGeom>
          <a:noFill/>
          <a:ln>
            <a:noFill/>
          </a:ln>
        </p:spPr>
      </p:pic>
      <p:pic>
        <p:nvPicPr>
          <p:cNvPr id="602" name="Shape 60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71700" y="4286825"/>
            <a:ext cx="357425" cy="35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Shape 607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/>
              <a:t>Image Input</a:t>
            </a:r>
            <a:endParaRPr/>
          </a:p>
        </p:txBody>
      </p:sp>
      <p:sp>
        <p:nvSpPr>
          <p:cNvPr id="608" name="Shape 608"/>
          <p:cNvSpPr txBox="1"/>
          <p:nvPr/>
        </p:nvSpPr>
        <p:spPr>
          <a:xfrm>
            <a:off x="1609700" y="809925"/>
            <a:ext cx="5924700" cy="116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Image input</a:t>
            </a:r>
            <a:endParaRPr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x_image = tf.reshape(X, [-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28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28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tf.summary.image(</a:t>
            </a: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'input'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x_image,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609" name="Shape 6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6500" y="2047124"/>
            <a:ext cx="5691098" cy="2732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" name="Shape 6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12550" y="851892"/>
            <a:ext cx="2766800" cy="2404633"/>
          </a:xfrm>
          <a:prstGeom prst="rect">
            <a:avLst/>
          </a:prstGeom>
          <a:noFill/>
          <a:ln>
            <a:noFill/>
          </a:ln>
        </p:spPr>
      </p:pic>
      <p:sp>
        <p:nvSpPr>
          <p:cNvPr id="615" name="Shape 615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/>
              <a:t>Histogram (multi-</a:t>
            </a:r>
            <a:r>
              <a:rPr lang="en"/>
              <a:t>dimensional</a:t>
            </a:r>
            <a:r>
              <a:rPr lang="en"/>
              <a:t> tensors)</a:t>
            </a:r>
            <a:endParaRPr/>
          </a:p>
        </p:txBody>
      </p:sp>
      <p:sp>
        <p:nvSpPr>
          <p:cNvPr id="616" name="Shape 616"/>
          <p:cNvSpPr txBox="1"/>
          <p:nvPr/>
        </p:nvSpPr>
        <p:spPr>
          <a:xfrm>
            <a:off x="364975" y="1283225"/>
            <a:ext cx="6614400" cy="368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with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tf.variable_scope(</a:t>
            </a:r>
            <a:r>
              <a:rPr b="1" lang="en" sz="16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'layer1'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as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scope: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W1 = tf.get_variable(</a:t>
            </a:r>
            <a:r>
              <a:rPr b="1" lang="en" sz="16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"W"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784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512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b1 = tf.Variable(tf.random_normal([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512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L1 = tf.nn.relu(tf.matmul(X, W1) + b1)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L1 = tf.nn.dropout(L1, </a:t>
            </a:r>
            <a:r>
              <a:rPr lang="en" sz="16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keep_prob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=keep_prob)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tf.summary.histogram(</a:t>
            </a:r>
            <a:r>
              <a:rPr b="1" lang="en" sz="16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"X"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X)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tf.summary.histogram(</a:t>
            </a:r>
            <a:r>
              <a:rPr b="1" lang="en" sz="16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"weights"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W1)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tf.summary.histogram(</a:t>
            </a:r>
            <a:r>
              <a:rPr b="1" lang="en" sz="16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"bias"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b1)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tf.summary.histogram(</a:t>
            </a:r>
            <a:r>
              <a:rPr b="1" lang="en" sz="16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"layer"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L1)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6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617" name="Shape 6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12550" y="3038750"/>
            <a:ext cx="2766800" cy="238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Shape 333"/>
          <p:cNvSpPr txBox="1"/>
          <p:nvPr>
            <p:ph type="title"/>
          </p:nvPr>
        </p:nvSpPr>
        <p:spPr>
          <a:xfrm>
            <a:off x="225375" y="133950"/>
            <a:ext cx="88131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u="sng">
                <a:solidFill>
                  <a:schemeClr val="hlink"/>
                </a:solidFill>
                <a:hlinkClick r:id="rId3"/>
              </a:rPr>
              <a:t>https://github.com/hunkim/DeepLearningZeroToAll/</a:t>
            </a:r>
            <a:r>
              <a:rPr lang="en" sz="3000"/>
              <a:t> </a:t>
            </a:r>
            <a:endParaRPr sz="3000"/>
          </a:p>
        </p:txBody>
      </p:sp>
      <p:pic>
        <p:nvPicPr>
          <p:cNvPr id="334" name="Shape 3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105550"/>
            <a:ext cx="8763316" cy="63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Shape 3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2746400"/>
            <a:ext cx="8763324" cy="62989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Shape 3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400" y="3457944"/>
            <a:ext cx="8839201" cy="679082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Shape 33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2400" y="4213225"/>
            <a:ext cx="8813102" cy="62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Shape 33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52400" y="1432175"/>
            <a:ext cx="8763326" cy="608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Shape 33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28600" y="1432175"/>
            <a:ext cx="4314185" cy="60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Shape 622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/>
              <a:t>Scalar tensors</a:t>
            </a:r>
            <a:endParaRPr/>
          </a:p>
        </p:txBody>
      </p:sp>
      <p:sp>
        <p:nvSpPr>
          <p:cNvPr id="623" name="Shape 623"/>
          <p:cNvSpPr txBox="1"/>
          <p:nvPr/>
        </p:nvSpPr>
        <p:spPr>
          <a:xfrm>
            <a:off x="2201450" y="1268150"/>
            <a:ext cx="4950600" cy="9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tf.summary.</a:t>
            </a:r>
            <a:r>
              <a:rPr lang="en" sz="2000">
                <a:solidFill>
                  <a:schemeClr val="dk1"/>
                </a:solidFill>
                <a:highlight>
                  <a:srgbClr val="E4E4FF"/>
                </a:highlight>
                <a:latin typeface="Consolas"/>
                <a:ea typeface="Consolas"/>
                <a:cs typeface="Consolas"/>
                <a:sym typeface="Consolas"/>
              </a:rPr>
              <a:t>scalar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2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"loss"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cost)</a:t>
            </a:r>
            <a:endParaRPr i="1" sz="20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624" name="Shape 6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0800" y="2231400"/>
            <a:ext cx="5011401" cy="2703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Shape 629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Add scope for better </a:t>
            </a:r>
            <a:r>
              <a:rPr lang="en"/>
              <a:t>hierarchy</a:t>
            </a: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/>
          </a:p>
        </p:txBody>
      </p:sp>
      <p:sp>
        <p:nvSpPr>
          <p:cNvPr id="630" name="Shape 630"/>
          <p:cNvSpPr txBox="1"/>
          <p:nvPr/>
        </p:nvSpPr>
        <p:spPr>
          <a:xfrm>
            <a:off x="0" y="1014500"/>
            <a:ext cx="8836200" cy="41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5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with 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tf.variable_scope(</a:t>
            </a: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'layer1'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lang="en" sz="115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as 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scope: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W1 = tf.get_variable(</a:t>
            </a: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"W"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5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 sz="11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784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512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</a:t>
            </a:r>
            <a:r>
              <a:rPr lang="en" sz="115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...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b1 = tf.Variable(tf.random_normal([</a:t>
            </a:r>
            <a:r>
              <a:rPr lang="en" sz="11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512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L1 = tf.nn.relu(tf.matmul(X, W1) + b1)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L1 = tf.nn.dropout(L1, </a:t>
            </a:r>
            <a:r>
              <a:rPr lang="en" sz="115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keep_prob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=keep_prob)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t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f.summary.histogram(</a:t>
            </a: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"X"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X)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tf.summary.histogram(</a:t>
            </a: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"weights"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W1)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tf.summary.histogram(</a:t>
            </a: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"bias"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b1)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tf.summary.histogram(</a:t>
            </a: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"layer"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L1)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5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with 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tf.variable_scope(</a:t>
            </a: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'layer2'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lang="en" sz="115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as 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scope: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...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5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with 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tf.variable_scope(</a:t>
            </a: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'layer3'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lang="en" sz="115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as 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scope: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...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5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with 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tf.variable_scope(</a:t>
            </a: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'layer4'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lang="en" sz="115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as 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scope: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...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5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with 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tf.variable_scope(</a:t>
            </a: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'layer5'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lang="en" sz="115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as 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scope: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...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631" name="Shape 6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46050" y="1951013"/>
            <a:ext cx="4490775" cy="2255875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Shape 636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Merge summaries and create writer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after creating session</a:t>
            </a:r>
            <a:endParaRPr/>
          </a:p>
        </p:txBody>
      </p:sp>
      <p:sp>
        <p:nvSpPr>
          <p:cNvPr id="637" name="Shape 637"/>
          <p:cNvSpPr txBox="1"/>
          <p:nvPr/>
        </p:nvSpPr>
        <p:spPr>
          <a:xfrm>
            <a:off x="497100" y="1653625"/>
            <a:ext cx="8298600" cy="331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Summary</a:t>
            </a:r>
            <a:endParaRPr i="1" sz="20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summary = tf.summary.merge_all()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initialize</a:t>
            </a:r>
            <a:endParaRPr i="1" sz="20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sess = tf.Session()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sess.run(tf.global_variables_initializer())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Create summary writer</a:t>
            </a:r>
            <a:endParaRPr i="1" sz="20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writer = tf.summary.FileWriter(TB_SUMMARY_DIR)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writer.add_graph(sess.graph)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638" name="Shape 6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1325" y="274073"/>
            <a:ext cx="467493" cy="46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9" name="Shape 6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1325" y="814400"/>
            <a:ext cx="467500" cy="4641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Shape 644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Run merged summary and write (add summary)</a:t>
            </a:r>
            <a:endParaRPr/>
          </a:p>
        </p:txBody>
      </p:sp>
      <p:sp>
        <p:nvSpPr>
          <p:cNvPr id="645" name="Shape 645"/>
          <p:cNvSpPr txBox="1"/>
          <p:nvPr/>
        </p:nvSpPr>
        <p:spPr>
          <a:xfrm>
            <a:off x="375375" y="1876825"/>
            <a:ext cx="8664000" cy="22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s, _ = sess.run([</a:t>
            </a:r>
            <a:r>
              <a:rPr b="1" lang="en" sz="2000">
                <a:solidFill>
                  <a:srgbClr val="7F6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summary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optimizer], </a:t>
            </a:r>
            <a:r>
              <a:rPr lang="en" sz="20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feed_dict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=feed_dict)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7F6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writer.add_summary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(s, </a:t>
            </a:r>
            <a:r>
              <a:rPr lang="en" sz="20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global_step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=global_step)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global_step += </a:t>
            </a:r>
            <a:r>
              <a:rPr lang="en" sz="2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endParaRPr sz="2000">
              <a:solidFill>
                <a:srgbClr val="0000FF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Shape 650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Launch tensorboard (local)</a:t>
            </a:r>
            <a:endParaRPr/>
          </a:p>
        </p:txBody>
      </p:sp>
      <p:sp>
        <p:nvSpPr>
          <p:cNvPr id="651" name="Shape 651"/>
          <p:cNvSpPr txBox="1"/>
          <p:nvPr>
            <p:ph idx="1" type="body"/>
          </p:nvPr>
        </p:nvSpPr>
        <p:spPr>
          <a:xfrm>
            <a:off x="1244400" y="1291675"/>
            <a:ext cx="6655200" cy="93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writer = tf.summary.FileWriter(</a:t>
            </a:r>
            <a:r>
              <a:rPr lang="en" sz="18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“</a:t>
            </a:r>
            <a:r>
              <a:rPr lang="en" sz="1800">
                <a:solidFill>
                  <a:srgbClr val="4A86E8"/>
                </a:solidFill>
                <a:latin typeface="Consolas"/>
                <a:ea typeface="Consolas"/>
                <a:cs typeface="Consolas"/>
                <a:sym typeface="Consolas"/>
              </a:rPr>
              <a:t>/tmp/mnist_logs</a:t>
            </a: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”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b="1">
              <a:solidFill>
                <a:srgbClr val="4A86E8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52" name="Shape 652"/>
          <p:cNvSpPr txBox="1"/>
          <p:nvPr/>
        </p:nvSpPr>
        <p:spPr>
          <a:xfrm>
            <a:off x="1645250" y="2556525"/>
            <a:ext cx="5853600" cy="16302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$ tensorboard —logdir=</a:t>
            </a:r>
            <a:r>
              <a:rPr b="1" lang="en" sz="2100">
                <a:solidFill>
                  <a:srgbClr val="4A86E8"/>
                </a:solidFill>
                <a:latin typeface="Consolas"/>
                <a:ea typeface="Consolas"/>
                <a:cs typeface="Consolas"/>
                <a:sym typeface="Consolas"/>
              </a:rPr>
              <a:t>/tmp/mnist_logs</a:t>
            </a:r>
            <a:endParaRPr b="1" sz="2100">
              <a:solidFill>
                <a:srgbClr val="4A86E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Starting TensorBoard b'41' on port 6006</a:t>
            </a:r>
            <a:endParaRPr sz="21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(You can navigate to http://127.0.0.1:6006)</a:t>
            </a:r>
            <a:endParaRPr sz="21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Shape 657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Launch tensorboard (remote server)</a:t>
            </a:r>
            <a:endParaRPr/>
          </a:p>
        </p:txBody>
      </p:sp>
      <p:sp>
        <p:nvSpPr>
          <p:cNvPr id="658" name="Shape 658"/>
          <p:cNvSpPr txBox="1"/>
          <p:nvPr>
            <p:ph idx="1" type="body"/>
          </p:nvPr>
        </p:nvSpPr>
        <p:spPr>
          <a:xfrm>
            <a:off x="147000" y="1322100"/>
            <a:ext cx="8866800" cy="93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ssh -L </a:t>
            </a:r>
            <a:r>
              <a:rPr lang="en">
                <a:solidFill>
                  <a:srgbClr val="4A86E8"/>
                </a:solidFill>
                <a:latin typeface="Consolas"/>
                <a:ea typeface="Consolas"/>
                <a:cs typeface="Consolas"/>
                <a:sym typeface="Consolas"/>
              </a:rPr>
              <a:t>local_port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127.0.0.1:</a:t>
            </a:r>
            <a:r>
              <a:rPr lang="en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remote_port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 username@server.com</a:t>
            </a:r>
            <a:endParaRPr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59" name="Shape 659"/>
          <p:cNvSpPr txBox="1"/>
          <p:nvPr/>
        </p:nvSpPr>
        <p:spPr>
          <a:xfrm>
            <a:off x="273900" y="2414475"/>
            <a:ext cx="8739900" cy="12174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local&gt;  </a:t>
            </a:r>
            <a:r>
              <a:rPr lang="en" sz="2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$ ssh -L </a:t>
            </a:r>
            <a:r>
              <a:rPr lang="en" sz="2100">
                <a:solidFill>
                  <a:srgbClr val="4A86E8"/>
                </a:solidFill>
                <a:latin typeface="Consolas"/>
                <a:ea typeface="Consolas"/>
                <a:cs typeface="Consolas"/>
                <a:sym typeface="Consolas"/>
              </a:rPr>
              <a:t>7007</a:t>
            </a:r>
            <a:r>
              <a:rPr lang="en" sz="2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:127.0.0.1:</a:t>
            </a:r>
            <a:r>
              <a:rPr lang="en" sz="210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6006</a:t>
            </a:r>
            <a:r>
              <a:rPr lang="en" sz="2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hunkim@server.com</a:t>
            </a:r>
            <a:endParaRPr sz="21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server&gt; $ tensorboard —logdir=</a:t>
            </a:r>
            <a:r>
              <a:rPr lang="en" sz="2100">
                <a:latin typeface="Consolas"/>
                <a:ea typeface="Consolas"/>
                <a:cs typeface="Consolas"/>
                <a:sym typeface="Consolas"/>
              </a:rPr>
              <a:t>/tmp/mnist_logs</a:t>
            </a:r>
            <a:endParaRPr sz="2100"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660" name="Shape 660"/>
          <p:cNvSpPr txBox="1"/>
          <p:nvPr/>
        </p:nvSpPr>
        <p:spPr>
          <a:xfrm>
            <a:off x="1411800" y="3905800"/>
            <a:ext cx="6320400" cy="108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(You can navigate to http://127.0.0.1:</a:t>
            </a:r>
            <a:r>
              <a:rPr lang="en" sz="2800">
                <a:solidFill>
                  <a:srgbClr val="4A86E8"/>
                </a:solidFill>
                <a:latin typeface="Gill Sans"/>
                <a:ea typeface="Gill Sans"/>
                <a:cs typeface="Gill Sans"/>
                <a:sym typeface="Gill Sans"/>
              </a:rPr>
              <a:t>7007</a:t>
            </a:r>
            <a:r>
              <a:rPr lang="en" sz="2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)</a:t>
            </a:r>
            <a:endParaRPr sz="2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Shape 665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/>
              <a:t>Multiple</a:t>
            </a:r>
            <a:r>
              <a:rPr lang="en"/>
              <a:t> runs</a:t>
            </a:r>
            <a:endParaRPr/>
          </a:p>
        </p:txBody>
      </p:sp>
      <p:sp>
        <p:nvSpPr>
          <p:cNvPr id="666" name="Shape 666"/>
          <p:cNvSpPr txBox="1"/>
          <p:nvPr>
            <p:ph idx="1" type="body"/>
          </p:nvPr>
        </p:nvSpPr>
        <p:spPr>
          <a:xfrm>
            <a:off x="902900" y="1094500"/>
            <a:ext cx="7953600" cy="204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tensorboard —logdir=</a:t>
            </a:r>
            <a:r>
              <a:rPr b="0" i="0" lang="en" sz="2100" u="none" cap="none" strike="noStrike">
                <a:solidFill>
                  <a:srgbClr val="4A86E8"/>
                </a:solidFill>
                <a:latin typeface="Consolas"/>
                <a:ea typeface="Consolas"/>
                <a:cs typeface="Consolas"/>
                <a:sym typeface="Consolas"/>
              </a:rPr>
              <a:t>/tmp/mnist_logs</a:t>
            </a:r>
            <a:r>
              <a:rPr lang="en">
                <a:solidFill>
                  <a:srgbClr val="4A86E8"/>
                </a:solidFill>
                <a:latin typeface="Consolas"/>
                <a:ea typeface="Consolas"/>
                <a:cs typeface="Consolas"/>
                <a:sym typeface="Consolas"/>
              </a:rPr>
              <a:t>/run1</a:t>
            </a:r>
            <a:endParaRPr b="0" i="0" sz="2100" u="none" cap="none" strike="noStrike">
              <a:solidFill>
                <a:srgbClr val="4A86E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writer = tf.summary.FileWriter(</a:t>
            </a:r>
            <a:r>
              <a:rPr lang="en" sz="18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“</a:t>
            </a:r>
            <a:r>
              <a:rPr lang="en" sz="1800">
                <a:solidFill>
                  <a:srgbClr val="4A86E8"/>
                </a:solidFill>
                <a:latin typeface="Consolas"/>
                <a:ea typeface="Consolas"/>
                <a:cs typeface="Consolas"/>
                <a:sym typeface="Consolas"/>
              </a:rPr>
              <a:t>/tmp/mnist_logs/run1</a:t>
            </a: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”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tensorboard —logdir=</a:t>
            </a:r>
            <a:r>
              <a:rPr lang="en">
                <a:solidFill>
                  <a:srgbClr val="4A86E8"/>
                </a:solidFill>
                <a:latin typeface="Consolas"/>
                <a:ea typeface="Consolas"/>
                <a:cs typeface="Consolas"/>
                <a:sym typeface="Consolas"/>
              </a:rPr>
              <a:t>/tmp/mnist_logs/run2</a:t>
            </a:r>
            <a:endParaRPr>
              <a:solidFill>
                <a:srgbClr val="4A86E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writer = tf.summary.FileWriter(“</a:t>
            </a:r>
            <a:r>
              <a:rPr lang="en" sz="1800">
                <a:solidFill>
                  <a:srgbClr val="4A86E8"/>
                </a:solidFill>
                <a:latin typeface="Consolas"/>
                <a:ea typeface="Consolas"/>
                <a:cs typeface="Consolas"/>
                <a:sym typeface="Consolas"/>
              </a:rPr>
              <a:t>/tmp/mnist_logs/run1</a:t>
            </a: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”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tensorboard —logdir=</a:t>
            </a:r>
            <a:r>
              <a:rPr b="1" lang="en">
                <a:solidFill>
                  <a:srgbClr val="4A86E8"/>
                </a:solidFill>
                <a:latin typeface="Consolas"/>
                <a:ea typeface="Consolas"/>
                <a:cs typeface="Consolas"/>
                <a:sym typeface="Consolas"/>
              </a:rPr>
              <a:t>/tmp/mnist_logs</a:t>
            </a:r>
            <a:endParaRPr b="1">
              <a:solidFill>
                <a:srgbClr val="4A86E8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667" name="Shape 6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0350" y="3134800"/>
            <a:ext cx="8303400" cy="204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Shape 672"/>
          <p:cNvSpPr txBox="1"/>
          <p:nvPr>
            <p:ph type="title"/>
          </p:nvPr>
        </p:nvSpPr>
        <p:spPr>
          <a:xfrm>
            <a:off x="5939776" y="1024350"/>
            <a:ext cx="312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5 steps of using TensorBoard</a:t>
            </a:r>
            <a:endParaRPr/>
          </a:p>
        </p:txBody>
      </p:sp>
      <p:sp>
        <p:nvSpPr>
          <p:cNvPr id="673" name="Shape 673"/>
          <p:cNvSpPr txBox="1"/>
          <p:nvPr>
            <p:ph idx="1" type="body"/>
          </p:nvPr>
        </p:nvSpPr>
        <p:spPr>
          <a:xfrm>
            <a:off x="1004350" y="198550"/>
            <a:ext cx="6918900" cy="46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From TF graph, decide which tensors you want to log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with </a:t>
            </a: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tf.variable_scope(</a:t>
            </a:r>
            <a:r>
              <a:rPr b="1" lang="en" sz="14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'layer1'</a:t>
            </a: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lang="en" sz="14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as </a:t>
            </a: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scope:</a:t>
            </a:r>
            <a:endParaRPr sz="14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457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tf.summary.image(</a:t>
            </a:r>
            <a:r>
              <a:rPr b="1" lang="en" sz="14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'input'</a:t>
            </a: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x_image, </a:t>
            </a:r>
            <a:r>
              <a:rPr lang="en" sz="14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4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457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tf.summary.histogram(</a:t>
            </a:r>
            <a:r>
              <a:rPr b="1" lang="en" sz="14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"layer"</a:t>
            </a: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L1)</a:t>
            </a:r>
            <a:endParaRPr sz="14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457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tf.summary.scalar(</a:t>
            </a:r>
            <a:r>
              <a:rPr b="1" lang="en" sz="14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"loss"</a:t>
            </a: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cost)</a:t>
            </a:r>
            <a:endParaRPr sz="14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Merge all summaries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summary = tf.summary.merge_all()</a:t>
            </a:r>
            <a:endParaRPr sz="1400">
              <a:solidFill>
                <a:schemeClr val="accen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Create writer and add graph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i="1" lang="en" sz="14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Create summary writer</a:t>
            </a:r>
            <a:endParaRPr i="1" sz="14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writer = tf.summary.FileWriter(TB_SUMMARY_DIR)</a:t>
            </a:r>
            <a:endParaRPr sz="14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writer.add_graph(sess.graph)</a:t>
            </a:r>
            <a:endParaRPr sz="1400">
              <a:solidFill>
                <a:schemeClr val="accen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Run summary merge and add_summary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s, _ = sess.run([summary, optimizer], </a:t>
            </a:r>
            <a:r>
              <a:rPr lang="en" sz="14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feed_dict</a:t>
            </a: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=feed_dict)</a:t>
            </a:r>
            <a:endParaRPr sz="14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writer.add_summary(s, </a:t>
            </a:r>
            <a:r>
              <a:rPr lang="en" sz="14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global_step</a:t>
            </a: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=global_step)</a:t>
            </a:r>
            <a:endParaRPr sz="1400">
              <a:solidFill>
                <a:schemeClr val="accen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Launch TensorBoard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tensorboard --logdir=/tmp/mnist_logs</a:t>
            </a:r>
            <a:endParaRPr sz="140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674" name="Shape 6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700" y="1633512"/>
            <a:ext cx="357425" cy="354838"/>
          </a:xfrm>
          <a:prstGeom prst="rect">
            <a:avLst/>
          </a:prstGeom>
          <a:noFill/>
          <a:ln>
            <a:noFill/>
          </a:ln>
        </p:spPr>
      </p:pic>
      <p:pic>
        <p:nvPicPr>
          <p:cNvPr id="675" name="Shape 6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1700" y="2219350"/>
            <a:ext cx="357425" cy="354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6" name="Shape 67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1700" y="197825"/>
            <a:ext cx="357425" cy="35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7" name="Shape 67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1700" y="3364100"/>
            <a:ext cx="357425" cy="361442"/>
          </a:xfrm>
          <a:prstGeom prst="rect">
            <a:avLst/>
          </a:prstGeom>
          <a:noFill/>
          <a:ln>
            <a:noFill/>
          </a:ln>
        </p:spPr>
      </p:pic>
      <p:pic>
        <p:nvPicPr>
          <p:cNvPr id="678" name="Shape 67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71700" y="4286825"/>
            <a:ext cx="357425" cy="35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Shape 683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4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Lab 9-</a:t>
            </a:r>
            <a:r>
              <a:rPr lang="en"/>
              <a:t>3 (optional)</a:t>
            </a:r>
            <a:r>
              <a:rPr lang="en"/>
              <a:t>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2700"/>
              <a:t>NN Backpropagation</a:t>
            </a:r>
            <a:endParaRPr/>
          </a:p>
        </p:txBody>
      </p:sp>
      <p:sp>
        <p:nvSpPr>
          <p:cNvPr id="684" name="Shape 684"/>
          <p:cNvSpPr txBox="1"/>
          <p:nvPr/>
        </p:nvSpPr>
        <p:spPr>
          <a:xfrm>
            <a:off x="1279125" y="3208031"/>
            <a:ext cx="65859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Gill Sans"/>
                <a:ea typeface="Gill Sans"/>
                <a:cs typeface="Gill Sans"/>
                <a:sym typeface="Gill Sans"/>
              </a:rPr>
              <a:t>Sung Kim &lt;</a:t>
            </a:r>
            <a:r>
              <a:rPr lang="en" sz="1900" u="sng">
                <a:solidFill>
                  <a:srgbClr val="0000FF"/>
                </a:solidFill>
                <a:latin typeface="Gill Sans"/>
                <a:ea typeface="Gill Sans"/>
                <a:cs typeface="Gill Sans"/>
                <a:sym typeface="Gill Sans"/>
                <a:hlinkClick r:id="rId3"/>
              </a:rPr>
              <a:t>hunkim+ml@gmail.com</a:t>
            </a:r>
            <a:r>
              <a:rPr lang="en" sz="1900">
                <a:latin typeface="Gill Sans"/>
                <a:ea typeface="Gill Sans"/>
                <a:cs typeface="Gill Sans"/>
                <a:sym typeface="Gill Sans"/>
              </a:rPr>
              <a:t>&gt;</a:t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Gill Sans"/>
                <a:ea typeface="Gill Sans"/>
                <a:cs typeface="Gill Sans"/>
                <a:sym typeface="Gill Sans"/>
              </a:rPr>
              <a:t>Code: </a:t>
            </a:r>
            <a:r>
              <a:rPr lang="en" sz="1900" u="sng">
                <a:solidFill>
                  <a:srgbClr val="0000FF"/>
                </a:solidFill>
                <a:latin typeface="Gill Sans"/>
                <a:ea typeface="Gill Sans"/>
                <a:cs typeface="Gill Sans"/>
                <a:sym typeface="Gill Sans"/>
                <a:hlinkClick r:id="rId4"/>
              </a:rPr>
              <a:t>https://github.com/hunkim/DeepLearningZeroToAll/</a:t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</p:txBody>
      </p:sp>
      <p:grpSp>
        <p:nvGrpSpPr>
          <p:cNvPr id="685" name="Shape 685"/>
          <p:cNvGrpSpPr/>
          <p:nvPr/>
        </p:nvGrpSpPr>
        <p:grpSpPr>
          <a:xfrm>
            <a:off x="-348127" y="87975"/>
            <a:ext cx="2543803" cy="1589522"/>
            <a:chOff x="-928337" y="234600"/>
            <a:chExt cx="6783474" cy="4238725"/>
          </a:xfrm>
        </p:grpSpPr>
        <p:pic>
          <p:nvPicPr>
            <p:cNvPr id="686" name="Shape 68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-928337" y="656925"/>
              <a:ext cx="6783474" cy="3816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87" name="Shape 687"/>
            <p:cNvSpPr txBox="1"/>
            <p:nvPr/>
          </p:nvSpPr>
          <p:spPr>
            <a:xfrm>
              <a:off x="672550" y="234600"/>
              <a:ext cx="3581700" cy="105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With TF 1.0!</a:t>
              </a:r>
              <a:endParaRPr sz="1800"/>
            </a:p>
          </p:txBody>
        </p:sp>
      </p:grpSp>
      <p:pic>
        <p:nvPicPr>
          <p:cNvPr id="688" name="Shape 68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46341" y="4261902"/>
            <a:ext cx="1428750" cy="7750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Shape 693"/>
          <p:cNvSpPr txBox="1"/>
          <p:nvPr>
            <p:ph type="title"/>
          </p:nvPr>
        </p:nvSpPr>
        <p:spPr>
          <a:xfrm>
            <a:off x="225375" y="133950"/>
            <a:ext cx="88131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u="sng">
                <a:solidFill>
                  <a:schemeClr val="hlink"/>
                </a:solidFill>
                <a:hlinkClick r:id="rId3"/>
              </a:rPr>
              <a:t>https://github.com/hunkim/DeepLearningZeroToAll/</a:t>
            </a:r>
            <a:r>
              <a:rPr lang="en" sz="3000"/>
              <a:t> </a:t>
            </a:r>
            <a:endParaRPr sz="3000"/>
          </a:p>
        </p:txBody>
      </p:sp>
      <p:pic>
        <p:nvPicPr>
          <p:cNvPr id="694" name="Shape 6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600" y="1724550"/>
            <a:ext cx="4194500" cy="25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5" name="Shape 69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58725" y="1731250"/>
            <a:ext cx="4415503" cy="26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6" name="Shape 69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1238" y="2080775"/>
            <a:ext cx="4109214" cy="25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7" name="Shape 69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58725" y="2080775"/>
            <a:ext cx="4420023" cy="283848"/>
          </a:xfrm>
          <a:prstGeom prst="rect">
            <a:avLst/>
          </a:prstGeom>
          <a:noFill/>
          <a:ln>
            <a:noFill/>
          </a:ln>
        </p:spPr>
      </p:pic>
      <p:pic>
        <p:nvPicPr>
          <p:cNvPr id="698" name="Shape 69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28600" y="2489475"/>
            <a:ext cx="4186237" cy="25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9" name="Shape 69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483975" y="2489475"/>
            <a:ext cx="4420030" cy="25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0" name="Shape 70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28600" y="2821975"/>
            <a:ext cx="4194500" cy="253044"/>
          </a:xfrm>
          <a:prstGeom prst="rect">
            <a:avLst/>
          </a:prstGeom>
          <a:noFill/>
          <a:ln>
            <a:noFill/>
          </a:ln>
        </p:spPr>
      </p:pic>
      <p:pic>
        <p:nvPicPr>
          <p:cNvPr id="701" name="Shape 70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458725" y="2783825"/>
            <a:ext cx="4420025" cy="26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2" name="Shape 702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95050" y="3101997"/>
            <a:ext cx="4274574" cy="279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703" name="Shape 703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4469625" y="3097100"/>
            <a:ext cx="4498360" cy="27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4" name="Shape 704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228600" y="1721700"/>
            <a:ext cx="2078579" cy="27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5" name="Shape 705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6729650" y="3086625"/>
            <a:ext cx="2144587" cy="27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Shape 344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/>
              <a:t>XOR d</a:t>
            </a: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ata set</a:t>
            </a:r>
            <a:endParaRPr/>
          </a:p>
        </p:txBody>
      </p:sp>
      <p:sp>
        <p:nvSpPr>
          <p:cNvPr id="345" name="Shape 345"/>
          <p:cNvSpPr txBox="1"/>
          <p:nvPr/>
        </p:nvSpPr>
        <p:spPr>
          <a:xfrm>
            <a:off x="162325" y="3327325"/>
            <a:ext cx="8981700" cy="103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x_data = np.array([[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[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[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[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]], </a:t>
            </a:r>
            <a:r>
              <a:rPr lang="en" sz="18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dtype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=np.float32)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y_data = np.array([[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 [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 [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 [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]], </a:t>
            </a:r>
            <a:r>
              <a:rPr lang="en" sz="18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dtype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=np.float32)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346" name="Shape 3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7363" y="1412813"/>
            <a:ext cx="5629275" cy="1762125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Shape 347"/>
          <p:cNvSpPr txBox="1"/>
          <p:nvPr/>
        </p:nvSpPr>
        <p:spPr>
          <a:xfrm>
            <a:off x="4104200" y="4514700"/>
            <a:ext cx="5092800" cy="87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http://templ25.mandaringardencity.com/xor-gate-truth-table-2/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Shape 710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/>
              <a:t>How to train?</a:t>
            </a:r>
            <a:endParaRPr/>
          </a:p>
        </p:txBody>
      </p:sp>
      <p:grpSp>
        <p:nvGrpSpPr>
          <p:cNvPr id="711" name="Shape 711"/>
          <p:cNvGrpSpPr/>
          <p:nvPr/>
        </p:nvGrpSpPr>
        <p:grpSpPr>
          <a:xfrm>
            <a:off x="327600" y="2189388"/>
            <a:ext cx="7727205" cy="1379250"/>
            <a:chOff x="0" y="0"/>
            <a:chExt cx="20605880" cy="3678000"/>
          </a:xfrm>
        </p:grpSpPr>
        <p:pic>
          <p:nvPicPr>
            <p:cNvPr id="712" name="Shape 71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7382400" cy="367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3" name="Shape 71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366445" y="0"/>
              <a:ext cx="7382400" cy="367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4" name="Shape 71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8857036" y="0"/>
              <a:ext cx="7382400" cy="367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5" name="Shape 71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3223480" y="0"/>
              <a:ext cx="7382400" cy="3678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16" name="Shape 716"/>
          <p:cNvSpPr/>
          <p:nvPr/>
        </p:nvSpPr>
        <p:spPr>
          <a:xfrm>
            <a:off x="312737" y="1866900"/>
            <a:ext cx="7323000" cy="476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Shape 721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Gradient descent algorithm</a:t>
            </a:r>
            <a:endParaRPr/>
          </a:p>
        </p:txBody>
      </p:sp>
      <p:pic>
        <p:nvPicPr>
          <p:cNvPr descr="pasted-image.pdf" id="722" name="Shape 7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69976" y="2240235"/>
            <a:ext cx="3804000" cy="66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3" name="Shape 7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16159" y="3588666"/>
            <a:ext cx="1911682" cy="66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8" name="Shape 7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8355" y="1419816"/>
            <a:ext cx="1911682" cy="663075"/>
          </a:xfrm>
          <a:prstGeom prst="rect">
            <a:avLst/>
          </a:prstGeom>
          <a:noFill/>
          <a:ln>
            <a:noFill/>
          </a:ln>
        </p:spPr>
      </p:pic>
      <p:sp>
        <p:nvSpPr>
          <p:cNvPr id="729" name="Shape 729"/>
          <p:cNvSpPr txBox="1"/>
          <p:nvPr/>
        </p:nvSpPr>
        <p:spPr>
          <a:xfrm>
            <a:off x="529875" y="3007622"/>
            <a:ext cx="8084100" cy="1125000"/>
          </a:xfrm>
          <a:prstGeom prst="rect">
            <a:avLst/>
          </a:prstGeom>
          <a:noFill/>
          <a:ln cap="flat" cmpd="sng" w="2857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train = tf.train.GradientDescentOptimizer(</a:t>
            </a:r>
            <a:r>
              <a:rPr lang="en" sz="1500">
                <a:solidFill>
                  <a:srgbClr val="660099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learning_rate</a:t>
            </a:r>
            <a:r>
              <a:rPr lang="en" sz="15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500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0.1</a:t>
            </a:r>
            <a:r>
              <a:rPr lang="en" sz="15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).minimize(cost)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730" name="Shape 7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18288" y="8194"/>
            <a:ext cx="4387022" cy="2558381"/>
          </a:xfrm>
          <a:prstGeom prst="rect">
            <a:avLst/>
          </a:prstGeom>
          <a:noFill/>
          <a:ln>
            <a:noFill/>
          </a:ln>
        </p:spPr>
      </p:pic>
      <p:sp>
        <p:nvSpPr>
          <p:cNvPr id="731" name="Shape 731"/>
          <p:cNvSpPr txBox="1"/>
          <p:nvPr>
            <p:ph type="title"/>
          </p:nvPr>
        </p:nvSpPr>
        <p:spPr>
          <a:xfrm>
            <a:off x="420441" y="-323259"/>
            <a:ext cx="7204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5600"/>
              <a:t>Tensorflow </a:t>
            </a:r>
            <a:endParaRPr sz="560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Shape 736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“Yes you should understand backprop”</a:t>
            </a:r>
            <a:endParaRPr/>
          </a:p>
        </p:txBody>
      </p:sp>
      <p:sp>
        <p:nvSpPr>
          <p:cNvPr id="737" name="Shape 737"/>
          <p:cNvSpPr txBox="1"/>
          <p:nvPr/>
        </p:nvSpPr>
        <p:spPr>
          <a:xfrm>
            <a:off x="4652803" y="4697963"/>
            <a:ext cx="4491300" cy="5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u="sng">
                <a:solidFill>
                  <a:schemeClr val="hlink"/>
                </a:solidFill>
                <a:hlinkClick r:id="rId3"/>
              </a:rPr>
              <a:t>https://medium.com/@karpathy/yes-you-should-understand-backprop-e2f06eab496b</a:t>
            </a:r>
            <a:r>
              <a:rPr lang="en" sz="900"/>
              <a:t> </a:t>
            </a:r>
            <a:endParaRPr sz="900"/>
          </a:p>
        </p:txBody>
      </p:sp>
      <p:sp>
        <p:nvSpPr>
          <p:cNvPr id="738" name="Shape 738"/>
          <p:cNvSpPr txBox="1"/>
          <p:nvPr>
            <p:ph idx="1" type="body"/>
          </p:nvPr>
        </p:nvSpPr>
        <p:spPr>
          <a:xfrm>
            <a:off x="180206" y="1345707"/>
            <a:ext cx="8783400" cy="342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-317500" lvl="0" marL="177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Gill Sans"/>
              <a:buChar char="•"/>
            </a:pPr>
            <a:r>
              <a:rPr lang="en"/>
              <a:t>“If </a:t>
            </a:r>
            <a:r>
              <a:rPr lang="en" sz="600">
                <a:solidFill>
                  <a:schemeClr val="dk1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lang="en"/>
              <a:t>you try to ignore how it works under the hood because </a:t>
            </a:r>
            <a:r>
              <a:rPr i="1" lang="en"/>
              <a:t>TensorFlow automagically makes my networks learn</a:t>
            </a:r>
            <a:r>
              <a:rPr lang="en"/>
              <a:t>”</a:t>
            </a:r>
            <a:endParaRPr/>
          </a:p>
          <a:p>
            <a:pPr indent="-317500" lvl="1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Gill Sans"/>
              <a:buChar char="-"/>
            </a:pPr>
            <a:r>
              <a:rPr lang="en"/>
              <a:t>“You will not be ready to wrestle with the dangers it presents”</a:t>
            </a:r>
            <a:endParaRPr/>
          </a:p>
          <a:p>
            <a:pPr indent="-317500" lvl="1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Gill Sans"/>
              <a:buChar char="-"/>
            </a:pPr>
            <a:r>
              <a:rPr lang="en"/>
              <a:t>“You will be much less effective at building and debugging neural networks.”</a:t>
            </a:r>
            <a:endParaRPr/>
          </a:p>
          <a:p>
            <a:pPr indent="-317500" lvl="0" marL="177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Char char="•"/>
            </a:pPr>
            <a:r>
              <a:rPr lang="en"/>
              <a:t>“The good news is that backpropagation is not that difficult to understand”</a:t>
            </a:r>
            <a:endParaRPr/>
          </a:p>
          <a:p>
            <a:pPr indent="-292100" lvl="1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-"/>
            </a:pPr>
            <a:r>
              <a:rPr lang="en"/>
              <a:t>“if presented properly.”</a:t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3" name="Shape 7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84462" y="907431"/>
            <a:ext cx="5862600" cy="409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4" name="Shape 7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9381" y="2614613"/>
            <a:ext cx="2465400" cy="1285800"/>
          </a:xfrm>
          <a:prstGeom prst="rect">
            <a:avLst/>
          </a:prstGeom>
          <a:noFill/>
          <a:ln>
            <a:noFill/>
          </a:ln>
        </p:spPr>
      </p:pic>
      <p:sp>
        <p:nvSpPr>
          <p:cNvPr id="745" name="Shape 745"/>
          <p:cNvSpPr/>
          <p:nvPr/>
        </p:nvSpPr>
        <p:spPr>
          <a:xfrm>
            <a:off x="6265478" y="685409"/>
            <a:ext cx="308400" cy="648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46" name="Shape 746"/>
          <p:cNvSpPr/>
          <p:nvPr/>
        </p:nvSpPr>
        <p:spPr>
          <a:xfrm>
            <a:off x="5715000" y="4229100"/>
            <a:ext cx="3609300" cy="1135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47" name="Shape 747"/>
          <p:cNvSpPr txBox="1"/>
          <p:nvPr>
            <p:ph type="title"/>
          </p:nvPr>
        </p:nvSpPr>
        <p:spPr>
          <a:xfrm>
            <a:off x="-8200" y="133948"/>
            <a:ext cx="9160500" cy="87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Back propagation (chain rule)</a:t>
            </a:r>
            <a:endParaRPr/>
          </a:p>
        </p:txBody>
      </p:sp>
      <p:sp>
        <p:nvSpPr>
          <p:cNvPr id="748" name="Shape 748"/>
          <p:cNvSpPr/>
          <p:nvPr/>
        </p:nvSpPr>
        <p:spPr>
          <a:xfrm>
            <a:off x="6335293" y="4851813"/>
            <a:ext cx="2966700" cy="28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http://cs231n.stanford.edu/</a:t>
            </a:r>
            <a:endParaRPr sz="500"/>
          </a:p>
        </p:txBody>
      </p:sp>
      <p:sp>
        <p:nvSpPr>
          <p:cNvPr id="749" name="Shape 749"/>
          <p:cNvSpPr txBox="1"/>
          <p:nvPr/>
        </p:nvSpPr>
        <p:spPr>
          <a:xfrm>
            <a:off x="1667888" y="3559603"/>
            <a:ext cx="229500" cy="17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</a:t>
            </a:r>
            <a:endParaRPr sz="1400"/>
          </a:p>
        </p:txBody>
      </p:sp>
      <p:sp>
        <p:nvSpPr>
          <p:cNvPr id="750" name="Shape 750"/>
          <p:cNvSpPr/>
          <p:nvPr/>
        </p:nvSpPr>
        <p:spPr>
          <a:xfrm>
            <a:off x="351075" y="2692125"/>
            <a:ext cx="2465400" cy="570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1" name="Shape 751"/>
          <p:cNvSpPr/>
          <p:nvPr/>
        </p:nvSpPr>
        <p:spPr>
          <a:xfrm>
            <a:off x="3081825" y="3504750"/>
            <a:ext cx="1020000" cy="570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2" name="Shape 752"/>
          <p:cNvSpPr/>
          <p:nvPr/>
        </p:nvSpPr>
        <p:spPr>
          <a:xfrm>
            <a:off x="6327475" y="1584400"/>
            <a:ext cx="1020000" cy="570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7" name="Shape 7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71106" y="1928838"/>
            <a:ext cx="2465400" cy="1285800"/>
          </a:xfrm>
          <a:prstGeom prst="rect">
            <a:avLst/>
          </a:prstGeom>
          <a:noFill/>
          <a:ln>
            <a:noFill/>
          </a:ln>
        </p:spPr>
      </p:pic>
      <p:sp>
        <p:nvSpPr>
          <p:cNvPr id="758" name="Shape 758"/>
          <p:cNvSpPr/>
          <p:nvPr/>
        </p:nvSpPr>
        <p:spPr>
          <a:xfrm>
            <a:off x="6265478" y="685409"/>
            <a:ext cx="308400" cy="648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59" name="Shape 759"/>
          <p:cNvSpPr txBox="1"/>
          <p:nvPr>
            <p:ph type="title"/>
          </p:nvPr>
        </p:nvSpPr>
        <p:spPr>
          <a:xfrm>
            <a:off x="-8200" y="133948"/>
            <a:ext cx="9160500" cy="87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Back propagation (chain rule)</a:t>
            </a:r>
            <a:endParaRPr/>
          </a:p>
        </p:txBody>
      </p:sp>
      <p:sp>
        <p:nvSpPr>
          <p:cNvPr id="760" name="Shape 760"/>
          <p:cNvSpPr/>
          <p:nvPr/>
        </p:nvSpPr>
        <p:spPr>
          <a:xfrm>
            <a:off x="6335293" y="4851813"/>
            <a:ext cx="2966700" cy="28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http://cs231n.stanford.edu/</a:t>
            </a:r>
            <a:endParaRPr sz="500"/>
          </a:p>
        </p:txBody>
      </p:sp>
      <p:sp>
        <p:nvSpPr>
          <p:cNvPr id="761" name="Shape 761"/>
          <p:cNvSpPr txBox="1"/>
          <p:nvPr/>
        </p:nvSpPr>
        <p:spPr>
          <a:xfrm>
            <a:off x="4409613" y="2873828"/>
            <a:ext cx="229500" cy="17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</a:t>
            </a:r>
            <a:endParaRPr sz="1400"/>
          </a:p>
        </p:txBody>
      </p:sp>
      <p:sp>
        <p:nvSpPr>
          <p:cNvPr id="762" name="Shape 762"/>
          <p:cNvSpPr/>
          <p:nvPr/>
        </p:nvSpPr>
        <p:spPr>
          <a:xfrm>
            <a:off x="3092800" y="2006350"/>
            <a:ext cx="2465400" cy="570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3" name="Shape 763"/>
          <p:cNvSpPr/>
          <p:nvPr/>
        </p:nvSpPr>
        <p:spPr>
          <a:xfrm>
            <a:off x="6327475" y="1584400"/>
            <a:ext cx="1020000" cy="570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68" name="Shape 768"/>
          <p:cNvCxnSpPr>
            <a:stCxn id="769" idx="3"/>
            <a:endCxn id="770" idx="2"/>
          </p:cNvCxnSpPr>
          <p:nvPr/>
        </p:nvCxnSpPr>
        <p:spPr>
          <a:xfrm flipH="1" rot="10800000">
            <a:off x="821401" y="688188"/>
            <a:ext cx="610800" cy="126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770" name="Shape 770"/>
          <p:cNvSpPr/>
          <p:nvPr/>
        </p:nvSpPr>
        <p:spPr>
          <a:xfrm>
            <a:off x="1432178" y="514437"/>
            <a:ext cx="506400" cy="347700"/>
          </a:xfrm>
          <a:prstGeom prst="ellipse">
            <a:avLst/>
          </a:prstGeom>
          <a:blipFill rotWithShape="1">
            <a:blip r:embed="rId3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23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*</a:t>
            </a:r>
            <a:endParaRPr sz="900"/>
          </a:p>
        </p:txBody>
      </p:sp>
      <p:cxnSp>
        <p:nvCxnSpPr>
          <p:cNvPr id="771" name="Shape 771"/>
          <p:cNvCxnSpPr>
            <a:stCxn id="770" idx="6"/>
            <a:endCxn id="772" idx="2"/>
          </p:cNvCxnSpPr>
          <p:nvPr/>
        </p:nvCxnSpPr>
        <p:spPr>
          <a:xfrm flipH="1" rot="10800000">
            <a:off x="1938578" y="680187"/>
            <a:ext cx="1169700" cy="81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772" name="Shape 772"/>
          <p:cNvSpPr/>
          <p:nvPr/>
        </p:nvSpPr>
        <p:spPr>
          <a:xfrm>
            <a:off x="3108234" y="490298"/>
            <a:ext cx="506400" cy="379800"/>
          </a:xfrm>
          <a:prstGeom prst="ellipse">
            <a:avLst/>
          </a:prstGeom>
          <a:blipFill rotWithShape="1">
            <a:blip r:embed="rId3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5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+</a:t>
            </a:r>
            <a:endParaRPr sz="900"/>
          </a:p>
        </p:txBody>
      </p:sp>
      <p:cxnSp>
        <p:nvCxnSpPr>
          <p:cNvPr id="773" name="Shape 773"/>
          <p:cNvCxnSpPr>
            <a:stCxn id="772" idx="6"/>
            <a:endCxn id="774" idx="2"/>
          </p:cNvCxnSpPr>
          <p:nvPr/>
        </p:nvCxnSpPr>
        <p:spPr>
          <a:xfrm>
            <a:off x="3614634" y="680198"/>
            <a:ext cx="997800" cy="39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774" name="Shape 774"/>
          <p:cNvSpPr/>
          <p:nvPr/>
        </p:nvSpPr>
        <p:spPr>
          <a:xfrm>
            <a:off x="4612394" y="488070"/>
            <a:ext cx="582300" cy="391800"/>
          </a:xfrm>
          <a:prstGeom prst="ellipse">
            <a:avLst/>
          </a:prstGeom>
          <a:blipFill rotWithShape="1">
            <a:blip r:embed="rId4">
              <a:alphaModFix/>
            </a:blip>
            <a:tile algn="tl" flip="none" tx="0" sx="99997" ty="0" sy="99997"/>
          </a:blipFill>
          <a:ln>
            <a:noFill/>
          </a:ln>
          <a:effectLst>
            <a:outerShdw blurRad="50800" rotWithShape="0" dist="127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Sigmoid</a:t>
            </a:r>
            <a:endParaRPr sz="900"/>
          </a:p>
        </p:txBody>
      </p:sp>
      <p:cxnSp>
        <p:nvCxnSpPr>
          <p:cNvPr id="775" name="Shape 775"/>
          <p:cNvCxnSpPr>
            <a:stCxn id="774" idx="6"/>
          </p:cNvCxnSpPr>
          <p:nvPr/>
        </p:nvCxnSpPr>
        <p:spPr>
          <a:xfrm flipH="1" rot="10800000">
            <a:off x="5194694" y="680370"/>
            <a:ext cx="1931700" cy="36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776" name="Shape 776"/>
          <p:cNvSpPr/>
          <p:nvPr/>
        </p:nvSpPr>
        <p:spPr>
          <a:xfrm>
            <a:off x="7141139" y="490297"/>
            <a:ext cx="506400" cy="379800"/>
          </a:xfrm>
          <a:prstGeom prst="ellipse">
            <a:avLst/>
          </a:prstGeom>
          <a:blipFill rotWithShape="1">
            <a:blip r:embed="rId5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loss</a:t>
            </a:r>
            <a:endParaRPr sz="1100"/>
          </a:p>
        </p:txBody>
      </p:sp>
      <p:cxnSp>
        <p:nvCxnSpPr>
          <p:cNvPr id="777" name="Shape 777"/>
          <p:cNvCxnSpPr>
            <a:stCxn id="776" idx="6"/>
          </p:cNvCxnSpPr>
          <p:nvPr/>
        </p:nvCxnSpPr>
        <p:spPr>
          <a:xfrm>
            <a:off x="7647539" y="680197"/>
            <a:ext cx="614400" cy="45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cxnSp>
        <p:nvCxnSpPr>
          <p:cNvPr id="778" name="Shape 778"/>
          <p:cNvCxnSpPr/>
          <p:nvPr/>
        </p:nvCxnSpPr>
        <p:spPr>
          <a:xfrm rot="10800000">
            <a:off x="1652884" y="866379"/>
            <a:ext cx="0" cy="2748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779" name="Shape 779"/>
          <p:cNvSpPr/>
          <p:nvPr/>
        </p:nvSpPr>
        <p:spPr>
          <a:xfrm>
            <a:off x="1508741" y="1137085"/>
            <a:ext cx="2463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900">
                <a:latin typeface="Consolas"/>
                <a:ea typeface="Consolas"/>
                <a:cs typeface="Consolas"/>
                <a:sym typeface="Consolas"/>
              </a:rPr>
              <a:t>w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780" name="Shape 780"/>
          <p:cNvCxnSpPr>
            <a:endCxn id="772" idx="4"/>
          </p:cNvCxnSpPr>
          <p:nvPr/>
        </p:nvCxnSpPr>
        <p:spPr>
          <a:xfrm rot="10800000">
            <a:off x="3361434" y="870098"/>
            <a:ext cx="5100" cy="2703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781" name="Shape 781"/>
          <p:cNvSpPr/>
          <p:nvPr/>
        </p:nvSpPr>
        <p:spPr>
          <a:xfrm flipH="1">
            <a:off x="3185519" y="1153729"/>
            <a:ext cx="3756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900">
                <a:latin typeface="Consolas"/>
                <a:ea typeface="Consolas"/>
                <a:cs typeface="Consolas"/>
                <a:sym typeface="Consolas"/>
              </a:rPr>
              <a:t>b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82" name="Shape 782"/>
          <p:cNvSpPr/>
          <p:nvPr/>
        </p:nvSpPr>
        <p:spPr>
          <a:xfrm>
            <a:off x="113728" y="26650"/>
            <a:ext cx="3881400" cy="3081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900">
                <a:latin typeface="Helvetica Neue"/>
                <a:ea typeface="Helvetica Neue"/>
                <a:cs typeface="Helvetica Neue"/>
                <a:sym typeface="Helvetica Neue"/>
              </a:rPr>
              <a:t>Logistic Regression Network</a:t>
            </a:r>
            <a:endParaRPr sz="1900"/>
          </a:p>
        </p:txBody>
      </p:sp>
      <p:sp>
        <p:nvSpPr>
          <p:cNvPr id="769" name="Shape 769"/>
          <p:cNvSpPr/>
          <p:nvPr/>
        </p:nvSpPr>
        <p:spPr>
          <a:xfrm>
            <a:off x="278701" y="563388"/>
            <a:ext cx="542700" cy="27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1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0" baseline="-25000" i="0" lang="en" sz="1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87" name="Shape 787"/>
          <p:cNvCxnSpPr>
            <a:stCxn id="788" idx="3"/>
            <a:endCxn id="789" idx="2"/>
          </p:cNvCxnSpPr>
          <p:nvPr/>
        </p:nvCxnSpPr>
        <p:spPr>
          <a:xfrm flipH="1" rot="10800000">
            <a:off x="821401" y="688188"/>
            <a:ext cx="610800" cy="126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789" name="Shape 789"/>
          <p:cNvSpPr/>
          <p:nvPr/>
        </p:nvSpPr>
        <p:spPr>
          <a:xfrm>
            <a:off x="1432178" y="514437"/>
            <a:ext cx="506400" cy="347700"/>
          </a:xfrm>
          <a:prstGeom prst="ellipse">
            <a:avLst/>
          </a:prstGeom>
          <a:blipFill rotWithShape="1">
            <a:blip r:embed="rId3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23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*</a:t>
            </a:r>
            <a:endParaRPr sz="900"/>
          </a:p>
        </p:txBody>
      </p:sp>
      <p:cxnSp>
        <p:nvCxnSpPr>
          <p:cNvPr id="790" name="Shape 790"/>
          <p:cNvCxnSpPr>
            <a:stCxn id="789" idx="6"/>
            <a:endCxn id="791" idx="2"/>
          </p:cNvCxnSpPr>
          <p:nvPr/>
        </p:nvCxnSpPr>
        <p:spPr>
          <a:xfrm flipH="1" rot="10800000">
            <a:off x="1938578" y="680187"/>
            <a:ext cx="1169700" cy="81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791" name="Shape 791"/>
          <p:cNvSpPr/>
          <p:nvPr/>
        </p:nvSpPr>
        <p:spPr>
          <a:xfrm>
            <a:off x="3108234" y="490298"/>
            <a:ext cx="506400" cy="379800"/>
          </a:xfrm>
          <a:prstGeom prst="ellipse">
            <a:avLst/>
          </a:prstGeom>
          <a:blipFill rotWithShape="1">
            <a:blip r:embed="rId3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5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+</a:t>
            </a:r>
            <a:endParaRPr sz="900"/>
          </a:p>
        </p:txBody>
      </p:sp>
      <p:cxnSp>
        <p:nvCxnSpPr>
          <p:cNvPr id="792" name="Shape 792"/>
          <p:cNvCxnSpPr>
            <a:stCxn id="791" idx="6"/>
            <a:endCxn id="793" idx="2"/>
          </p:cNvCxnSpPr>
          <p:nvPr/>
        </p:nvCxnSpPr>
        <p:spPr>
          <a:xfrm>
            <a:off x="3614634" y="680198"/>
            <a:ext cx="997800" cy="39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793" name="Shape 793"/>
          <p:cNvSpPr/>
          <p:nvPr/>
        </p:nvSpPr>
        <p:spPr>
          <a:xfrm>
            <a:off x="4612394" y="488070"/>
            <a:ext cx="582300" cy="391800"/>
          </a:xfrm>
          <a:prstGeom prst="ellipse">
            <a:avLst/>
          </a:prstGeom>
          <a:blipFill rotWithShape="1">
            <a:blip r:embed="rId4">
              <a:alphaModFix/>
            </a:blip>
            <a:tile algn="tl" flip="none" tx="0" sx="99997" ty="0" sy="99997"/>
          </a:blipFill>
          <a:ln>
            <a:noFill/>
          </a:ln>
          <a:effectLst>
            <a:outerShdw blurRad="50800" rotWithShape="0" dist="127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Sigmoid</a:t>
            </a:r>
            <a:endParaRPr sz="900"/>
          </a:p>
        </p:txBody>
      </p:sp>
      <p:cxnSp>
        <p:nvCxnSpPr>
          <p:cNvPr id="794" name="Shape 794"/>
          <p:cNvCxnSpPr>
            <a:stCxn id="793" idx="6"/>
          </p:cNvCxnSpPr>
          <p:nvPr/>
        </p:nvCxnSpPr>
        <p:spPr>
          <a:xfrm flipH="1" rot="10800000">
            <a:off x="5194694" y="680370"/>
            <a:ext cx="1931700" cy="36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795" name="Shape 795"/>
          <p:cNvSpPr/>
          <p:nvPr/>
        </p:nvSpPr>
        <p:spPr>
          <a:xfrm>
            <a:off x="7141139" y="490297"/>
            <a:ext cx="506400" cy="379800"/>
          </a:xfrm>
          <a:prstGeom prst="ellipse">
            <a:avLst/>
          </a:prstGeom>
          <a:blipFill rotWithShape="1">
            <a:blip r:embed="rId5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loss</a:t>
            </a:r>
            <a:endParaRPr sz="1100"/>
          </a:p>
        </p:txBody>
      </p:sp>
      <p:cxnSp>
        <p:nvCxnSpPr>
          <p:cNvPr id="796" name="Shape 796"/>
          <p:cNvCxnSpPr>
            <a:stCxn id="795" idx="6"/>
          </p:cNvCxnSpPr>
          <p:nvPr/>
        </p:nvCxnSpPr>
        <p:spPr>
          <a:xfrm>
            <a:off x="7647539" y="680197"/>
            <a:ext cx="614400" cy="45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cxnSp>
        <p:nvCxnSpPr>
          <p:cNvPr id="797" name="Shape 797"/>
          <p:cNvCxnSpPr/>
          <p:nvPr/>
        </p:nvCxnSpPr>
        <p:spPr>
          <a:xfrm rot="10800000">
            <a:off x="1652884" y="866379"/>
            <a:ext cx="0" cy="2748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798" name="Shape 798"/>
          <p:cNvSpPr/>
          <p:nvPr/>
        </p:nvSpPr>
        <p:spPr>
          <a:xfrm>
            <a:off x="1508741" y="1137085"/>
            <a:ext cx="2463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900">
                <a:latin typeface="Consolas"/>
                <a:ea typeface="Consolas"/>
                <a:cs typeface="Consolas"/>
                <a:sym typeface="Consolas"/>
              </a:rPr>
              <a:t>w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799" name="Shape 799"/>
          <p:cNvCxnSpPr>
            <a:endCxn id="791" idx="4"/>
          </p:cNvCxnSpPr>
          <p:nvPr/>
        </p:nvCxnSpPr>
        <p:spPr>
          <a:xfrm rot="10800000">
            <a:off x="3361434" y="870098"/>
            <a:ext cx="5100" cy="2703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800" name="Shape 800"/>
          <p:cNvSpPr/>
          <p:nvPr/>
        </p:nvSpPr>
        <p:spPr>
          <a:xfrm flipH="1">
            <a:off x="3185519" y="1153729"/>
            <a:ext cx="3756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900">
                <a:latin typeface="Consolas"/>
                <a:ea typeface="Consolas"/>
                <a:cs typeface="Consolas"/>
                <a:sym typeface="Consolas"/>
              </a:rPr>
              <a:t>b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01" name="Shape 801"/>
          <p:cNvSpPr/>
          <p:nvPr/>
        </p:nvSpPr>
        <p:spPr>
          <a:xfrm>
            <a:off x="3526733" y="457682"/>
            <a:ext cx="10539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l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=o+b</a:t>
            </a:r>
            <a:endParaRPr sz="1300">
              <a:solidFill>
                <a:srgbClr val="AA794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02" name="Shape 802"/>
          <p:cNvSpPr/>
          <p:nvPr/>
        </p:nvSpPr>
        <p:spPr>
          <a:xfrm>
            <a:off x="5094123" y="454926"/>
            <a:ext cx="19497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1" baseline="-25000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=sigmoid(l)</a:t>
            </a:r>
            <a:endParaRPr sz="1300">
              <a:solidFill>
                <a:srgbClr val="AA794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03" name="Shape 803"/>
          <p:cNvSpPr/>
          <p:nvPr/>
        </p:nvSpPr>
        <p:spPr>
          <a:xfrm>
            <a:off x="7465150" y="457675"/>
            <a:ext cx="17490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E</a:t>
            </a:r>
            <a:r>
              <a:rPr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=loss(</a:t>
            </a:r>
            <a:r>
              <a:rPr b="1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1" baseline="-25000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b="1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t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1300">
              <a:solidFill>
                <a:srgbClr val="AA794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04" name="Shape 804"/>
          <p:cNvSpPr/>
          <p:nvPr/>
        </p:nvSpPr>
        <p:spPr>
          <a:xfrm>
            <a:off x="113690" y="26638"/>
            <a:ext cx="1128300" cy="3081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Network</a:t>
            </a:r>
            <a:endParaRPr sz="1900"/>
          </a:p>
        </p:txBody>
      </p:sp>
      <p:cxnSp>
        <p:nvCxnSpPr>
          <p:cNvPr id="805" name="Shape 805"/>
          <p:cNvCxnSpPr/>
          <p:nvPr/>
        </p:nvCxnSpPr>
        <p:spPr>
          <a:xfrm>
            <a:off x="1559769" y="190945"/>
            <a:ext cx="6928800" cy="0"/>
          </a:xfrm>
          <a:prstGeom prst="straightConnector1">
            <a:avLst/>
          </a:prstGeom>
          <a:noFill/>
          <a:ln cap="flat" cmpd="sng" w="25400">
            <a:solidFill>
              <a:srgbClr val="AA7942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806" name="Shape 806"/>
          <p:cNvSpPr/>
          <p:nvPr/>
        </p:nvSpPr>
        <p:spPr>
          <a:xfrm>
            <a:off x="4337448" y="-18010"/>
            <a:ext cx="7728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" sz="1500" u="none" cap="none" strike="noStrike">
                <a:solidFill>
                  <a:srgbClr val="AA79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forward</a:t>
            </a:r>
            <a:endParaRPr sz="900">
              <a:solidFill>
                <a:srgbClr val="AA7942"/>
              </a:solidFill>
            </a:endParaRPr>
          </a:p>
        </p:txBody>
      </p:sp>
      <p:sp>
        <p:nvSpPr>
          <p:cNvPr id="788" name="Shape 788"/>
          <p:cNvSpPr/>
          <p:nvPr/>
        </p:nvSpPr>
        <p:spPr>
          <a:xfrm>
            <a:off x="278701" y="563388"/>
            <a:ext cx="542700" cy="27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1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0" baseline="-25000" i="0" lang="en" sz="1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07" name="Shape 807"/>
          <p:cNvSpPr txBox="1"/>
          <p:nvPr>
            <p:ph idx="1" type="body"/>
          </p:nvPr>
        </p:nvSpPr>
        <p:spPr>
          <a:xfrm>
            <a:off x="892969" y="2303965"/>
            <a:ext cx="7358100" cy="944400"/>
          </a:xfrm>
          <a:prstGeom prst="rect">
            <a:avLst/>
          </a:prstGeom>
        </p:spPr>
        <p:txBody>
          <a:bodyPr anchorCtr="0" anchor="ctr" bIns="58925" lIns="58925" spcFirstLastPara="1" rIns="58925" wrap="square" tIns="58925">
            <a:noAutofit/>
          </a:bodyPr>
          <a:lstStyle/>
          <a:p>
            <a:pPr indent="-177800" lvl="0" marL="292100" rtl="0" algn="ctr">
              <a:spcBef>
                <a:spcPts val="2700"/>
              </a:spcBef>
              <a:spcAft>
                <a:spcPts val="0"/>
              </a:spcAft>
              <a:buNone/>
            </a:pPr>
            <a:r>
              <a:t/>
            </a:r>
            <a:endParaRPr b="1" i="1"/>
          </a:p>
          <a:p>
            <a:pPr indent="-177800" lvl="0" marL="292100" rtl="0" algn="ctr">
              <a:spcBef>
                <a:spcPts val="2700"/>
              </a:spcBef>
              <a:spcAft>
                <a:spcPts val="0"/>
              </a:spcAft>
              <a:buNone/>
            </a:pPr>
            <a:r>
              <a:t/>
            </a:r>
            <a:endParaRPr b="1" i="1"/>
          </a:p>
          <a:p>
            <a:pPr indent="-177800" lvl="0" marL="292100" rtl="0" algn="ctr">
              <a:spcBef>
                <a:spcPts val="2700"/>
              </a:spcBef>
              <a:spcAft>
                <a:spcPts val="0"/>
              </a:spcAft>
              <a:buNone/>
            </a:pPr>
            <a:r>
              <a:rPr lang="en"/>
              <a:t>Forward pass, OK? Just follow (1), (2), (3) and (4)</a:t>
            </a:r>
            <a:endParaRPr/>
          </a:p>
        </p:txBody>
      </p:sp>
      <p:sp>
        <p:nvSpPr>
          <p:cNvPr id="808" name="Shape 808"/>
          <p:cNvSpPr/>
          <p:nvPr/>
        </p:nvSpPr>
        <p:spPr>
          <a:xfrm>
            <a:off x="1860697" y="446041"/>
            <a:ext cx="11982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o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=a</a:t>
            </a:r>
            <a:r>
              <a:rPr b="1" baseline="-25000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w</a:t>
            </a:r>
            <a:endParaRPr sz="1300">
              <a:solidFill>
                <a:srgbClr val="AA794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809" name="Shape 809"/>
          <p:cNvGrpSpPr/>
          <p:nvPr/>
        </p:nvGrpSpPr>
        <p:grpSpPr>
          <a:xfrm>
            <a:off x="1291798" y="1874125"/>
            <a:ext cx="6516204" cy="1000200"/>
            <a:chOff x="1291798" y="1874125"/>
            <a:chExt cx="6516204" cy="1000200"/>
          </a:xfrm>
        </p:grpSpPr>
        <p:pic>
          <p:nvPicPr>
            <p:cNvPr id="810" name="Shape 81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291798" y="2494525"/>
              <a:ext cx="6516204" cy="379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1" name="Shape 811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2241700" y="1874125"/>
              <a:ext cx="3993038" cy="3798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5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16" name="Shape 816"/>
          <p:cNvCxnSpPr>
            <a:stCxn id="817" idx="3"/>
            <a:endCxn id="818" idx="2"/>
          </p:cNvCxnSpPr>
          <p:nvPr/>
        </p:nvCxnSpPr>
        <p:spPr>
          <a:xfrm flipH="1" rot="10800000">
            <a:off x="821401" y="688188"/>
            <a:ext cx="610800" cy="126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818" name="Shape 818"/>
          <p:cNvSpPr/>
          <p:nvPr/>
        </p:nvSpPr>
        <p:spPr>
          <a:xfrm>
            <a:off x="1432178" y="514437"/>
            <a:ext cx="506400" cy="347700"/>
          </a:xfrm>
          <a:prstGeom prst="ellipse">
            <a:avLst/>
          </a:prstGeom>
          <a:blipFill rotWithShape="1">
            <a:blip r:embed="rId3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23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*</a:t>
            </a:r>
            <a:endParaRPr sz="900"/>
          </a:p>
        </p:txBody>
      </p:sp>
      <p:cxnSp>
        <p:nvCxnSpPr>
          <p:cNvPr id="819" name="Shape 819"/>
          <p:cNvCxnSpPr>
            <a:stCxn id="818" idx="6"/>
            <a:endCxn id="820" idx="2"/>
          </p:cNvCxnSpPr>
          <p:nvPr/>
        </p:nvCxnSpPr>
        <p:spPr>
          <a:xfrm flipH="1" rot="10800000">
            <a:off x="1938578" y="680187"/>
            <a:ext cx="1169700" cy="81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820" name="Shape 820"/>
          <p:cNvSpPr/>
          <p:nvPr/>
        </p:nvSpPr>
        <p:spPr>
          <a:xfrm>
            <a:off x="3108234" y="490298"/>
            <a:ext cx="506400" cy="379800"/>
          </a:xfrm>
          <a:prstGeom prst="ellipse">
            <a:avLst/>
          </a:prstGeom>
          <a:blipFill rotWithShape="1">
            <a:blip r:embed="rId3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5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+</a:t>
            </a:r>
            <a:endParaRPr sz="900"/>
          </a:p>
        </p:txBody>
      </p:sp>
      <p:cxnSp>
        <p:nvCxnSpPr>
          <p:cNvPr id="821" name="Shape 821"/>
          <p:cNvCxnSpPr>
            <a:stCxn id="820" idx="6"/>
            <a:endCxn id="822" idx="2"/>
          </p:cNvCxnSpPr>
          <p:nvPr/>
        </p:nvCxnSpPr>
        <p:spPr>
          <a:xfrm>
            <a:off x="3614634" y="680198"/>
            <a:ext cx="997800" cy="39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822" name="Shape 822"/>
          <p:cNvSpPr/>
          <p:nvPr/>
        </p:nvSpPr>
        <p:spPr>
          <a:xfrm>
            <a:off x="4612394" y="488070"/>
            <a:ext cx="582300" cy="391800"/>
          </a:xfrm>
          <a:prstGeom prst="ellipse">
            <a:avLst/>
          </a:prstGeom>
          <a:blipFill rotWithShape="1">
            <a:blip r:embed="rId4">
              <a:alphaModFix/>
            </a:blip>
            <a:tile algn="tl" flip="none" tx="0" sx="99997" ty="0" sy="99997"/>
          </a:blipFill>
          <a:ln>
            <a:noFill/>
          </a:ln>
          <a:effectLst>
            <a:outerShdw blurRad="50800" rotWithShape="0" dist="127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Sigmoid</a:t>
            </a:r>
            <a:endParaRPr sz="900"/>
          </a:p>
        </p:txBody>
      </p:sp>
      <p:cxnSp>
        <p:nvCxnSpPr>
          <p:cNvPr id="823" name="Shape 823"/>
          <p:cNvCxnSpPr>
            <a:stCxn id="822" idx="6"/>
          </p:cNvCxnSpPr>
          <p:nvPr/>
        </p:nvCxnSpPr>
        <p:spPr>
          <a:xfrm flipH="1" rot="10800000">
            <a:off x="5194694" y="680370"/>
            <a:ext cx="1931700" cy="36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824" name="Shape 824"/>
          <p:cNvSpPr/>
          <p:nvPr/>
        </p:nvSpPr>
        <p:spPr>
          <a:xfrm>
            <a:off x="7141139" y="490297"/>
            <a:ext cx="506400" cy="379800"/>
          </a:xfrm>
          <a:prstGeom prst="ellipse">
            <a:avLst/>
          </a:prstGeom>
          <a:blipFill rotWithShape="1">
            <a:blip r:embed="rId5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loss</a:t>
            </a:r>
            <a:endParaRPr sz="1100"/>
          </a:p>
        </p:txBody>
      </p:sp>
      <p:cxnSp>
        <p:nvCxnSpPr>
          <p:cNvPr id="825" name="Shape 825"/>
          <p:cNvCxnSpPr>
            <a:stCxn id="824" idx="6"/>
          </p:cNvCxnSpPr>
          <p:nvPr/>
        </p:nvCxnSpPr>
        <p:spPr>
          <a:xfrm>
            <a:off x="7647539" y="680197"/>
            <a:ext cx="614400" cy="45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cxnSp>
        <p:nvCxnSpPr>
          <p:cNvPr id="826" name="Shape 826"/>
          <p:cNvCxnSpPr/>
          <p:nvPr/>
        </p:nvCxnSpPr>
        <p:spPr>
          <a:xfrm rot="10800000">
            <a:off x="1652884" y="866379"/>
            <a:ext cx="0" cy="2748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827" name="Shape 827"/>
          <p:cNvSpPr/>
          <p:nvPr/>
        </p:nvSpPr>
        <p:spPr>
          <a:xfrm>
            <a:off x="1508741" y="1137085"/>
            <a:ext cx="2463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900">
                <a:latin typeface="Consolas"/>
                <a:ea typeface="Consolas"/>
                <a:cs typeface="Consolas"/>
                <a:sym typeface="Consolas"/>
              </a:rPr>
              <a:t>w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828" name="Shape 828"/>
          <p:cNvCxnSpPr>
            <a:endCxn id="820" idx="4"/>
          </p:cNvCxnSpPr>
          <p:nvPr/>
        </p:nvCxnSpPr>
        <p:spPr>
          <a:xfrm rot="10800000">
            <a:off x="3361434" y="870098"/>
            <a:ext cx="5100" cy="2703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829" name="Shape 829"/>
          <p:cNvSpPr/>
          <p:nvPr/>
        </p:nvSpPr>
        <p:spPr>
          <a:xfrm flipH="1">
            <a:off x="3185519" y="1153729"/>
            <a:ext cx="3756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900">
                <a:latin typeface="Consolas"/>
                <a:ea typeface="Consolas"/>
                <a:cs typeface="Consolas"/>
                <a:sym typeface="Consolas"/>
              </a:rPr>
              <a:t>b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30" name="Shape 830"/>
          <p:cNvSpPr/>
          <p:nvPr/>
        </p:nvSpPr>
        <p:spPr>
          <a:xfrm>
            <a:off x="3526733" y="457682"/>
            <a:ext cx="10539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l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=o+b</a:t>
            </a:r>
            <a:endParaRPr sz="1300">
              <a:solidFill>
                <a:srgbClr val="AA794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31" name="Shape 831"/>
          <p:cNvSpPr/>
          <p:nvPr/>
        </p:nvSpPr>
        <p:spPr>
          <a:xfrm>
            <a:off x="5094123" y="454926"/>
            <a:ext cx="19497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1" baseline="-25000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=sigmoid(l)</a:t>
            </a:r>
            <a:endParaRPr sz="1300">
              <a:solidFill>
                <a:srgbClr val="AA794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32" name="Shape 832"/>
          <p:cNvSpPr/>
          <p:nvPr/>
        </p:nvSpPr>
        <p:spPr>
          <a:xfrm>
            <a:off x="7465150" y="457675"/>
            <a:ext cx="17490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E</a:t>
            </a:r>
            <a:r>
              <a:rPr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=loss(</a:t>
            </a:r>
            <a:r>
              <a:rPr b="1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1" baseline="-25000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b="1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t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1300">
              <a:solidFill>
                <a:srgbClr val="AA794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33" name="Shape 833"/>
          <p:cNvSpPr/>
          <p:nvPr/>
        </p:nvSpPr>
        <p:spPr>
          <a:xfrm>
            <a:off x="113690" y="26638"/>
            <a:ext cx="1128300" cy="3081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Network</a:t>
            </a:r>
            <a:endParaRPr sz="1900"/>
          </a:p>
        </p:txBody>
      </p:sp>
      <p:cxnSp>
        <p:nvCxnSpPr>
          <p:cNvPr id="834" name="Shape 834"/>
          <p:cNvCxnSpPr/>
          <p:nvPr/>
        </p:nvCxnSpPr>
        <p:spPr>
          <a:xfrm>
            <a:off x="1559769" y="190945"/>
            <a:ext cx="6928800" cy="0"/>
          </a:xfrm>
          <a:prstGeom prst="straightConnector1">
            <a:avLst/>
          </a:prstGeom>
          <a:noFill/>
          <a:ln cap="flat" cmpd="sng" w="25400">
            <a:solidFill>
              <a:srgbClr val="AA7942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835" name="Shape 835"/>
          <p:cNvSpPr/>
          <p:nvPr/>
        </p:nvSpPr>
        <p:spPr>
          <a:xfrm>
            <a:off x="4337448" y="-18010"/>
            <a:ext cx="7728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" sz="1500" u="none" cap="none" strike="noStrike">
                <a:solidFill>
                  <a:srgbClr val="AA79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forward</a:t>
            </a:r>
            <a:endParaRPr sz="900">
              <a:solidFill>
                <a:srgbClr val="AA7942"/>
              </a:solidFill>
            </a:endParaRPr>
          </a:p>
        </p:txBody>
      </p:sp>
      <p:sp>
        <p:nvSpPr>
          <p:cNvPr id="817" name="Shape 817"/>
          <p:cNvSpPr/>
          <p:nvPr/>
        </p:nvSpPr>
        <p:spPr>
          <a:xfrm>
            <a:off x="278701" y="563388"/>
            <a:ext cx="542700" cy="27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1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0" baseline="-25000" i="0" lang="en" sz="1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36" name="Shape 836"/>
          <p:cNvSpPr txBox="1"/>
          <p:nvPr>
            <p:ph idx="1" type="body"/>
          </p:nvPr>
        </p:nvSpPr>
        <p:spPr>
          <a:xfrm>
            <a:off x="892969" y="2303965"/>
            <a:ext cx="7358100" cy="944400"/>
          </a:xfrm>
          <a:prstGeom prst="rect">
            <a:avLst/>
          </a:prstGeom>
        </p:spPr>
        <p:txBody>
          <a:bodyPr anchorCtr="0" anchor="ctr" bIns="58925" lIns="58925" spcFirstLastPara="1" rIns="58925" wrap="square" tIns="58925">
            <a:noAutofit/>
          </a:bodyPr>
          <a:lstStyle/>
          <a:p>
            <a:pPr indent="-177800" lvl="0" marL="292100" rtl="0" algn="ctr">
              <a:spcBef>
                <a:spcPts val="2700"/>
              </a:spcBef>
              <a:spcAft>
                <a:spcPts val="0"/>
              </a:spcAft>
              <a:buNone/>
            </a:pPr>
            <a:r>
              <a:t/>
            </a:r>
            <a:endParaRPr b="1" i="1"/>
          </a:p>
          <a:p>
            <a:pPr indent="-177800" lvl="0" marL="292100" rtl="0" algn="ctr">
              <a:spcBef>
                <a:spcPts val="2700"/>
              </a:spcBef>
              <a:spcAft>
                <a:spcPts val="0"/>
              </a:spcAft>
              <a:buNone/>
            </a:pPr>
            <a:r>
              <a:t/>
            </a:r>
            <a:endParaRPr b="1" i="1"/>
          </a:p>
          <a:p>
            <a:pPr indent="-177800" lvl="0" marL="292100" rtl="0" algn="ctr">
              <a:spcBef>
                <a:spcPts val="27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7" name="Shape 837"/>
          <p:cNvSpPr/>
          <p:nvPr/>
        </p:nvSpPr>
        <p:spPr>
          <a:xfrm>
            <a:off x="1860697" y="446041"/>
            <a:ext cx="11982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o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=a</a:t>
            </a:r>
            <a:r>
              <a:rPr b="1" baseline="-25000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w</a:t>
            </a:r>
            <a:endParaRPr sz="1300">
              <a:solidFill>
                <a:srgbClr val="AA794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838" name="Shape 838"/>
          <p:cNvGrpSpPr/>
          <p:nvPr/>
        </p:nvGrpSpPr>
        <p:grpSpPr>
          <a:xfrm>
            <a:off x="1291798" y="1874125"/>
            <a:ext cx="6516204" cy="1000200"/>
            <a:chOff x="1291798" y="1874125"/>
            <a:chExt cx="6516204" cy="1000200"/>
          </a:xfrm>
        </p:grpSpPr>
        <p:pic>
          <p:nvPicPr>
            <p:cNvPr id="839" name="Shape 839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291798" y="2494525"/>
              <a:ext cx="6516204" cy="379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40" name="Shape 840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2241700" y="1874125"/>
              <a:ext cx="3993038" cy="3798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841" name="Shape 84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860701" y="3818400"/>
            <a:ext cx="5089224" cy="3477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5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46" name="Shape 846"/>
          <p:cNvCxnSpPr>
            <a:stCxn id="847" idx="3"/>
            <a:endCxn id="848" idx="2"/>
          </p:cNvCxnSpPr>
          <p:nvPr/>
        </p:nvCxnSpPr>
        <p:spPr>
          <a:xfrm flipH="1" rot="10800000">
            <a:off x="821401" y="688188"/>
            <a:ext cx="610800" cy="126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848" name="Shape 848"/>
          <p:cNvSpPr/>
          <p:nvPr/>
        </p:nvSpPr>
        <p:spPr>
          <a:xfrm>
            <a:off x="1432178" y="514437"/>
            <a:ext cx="506400" cy="347700"/>
          </a:xfrm>
          <a:prstGeom prst="ellipse">
            <a:avLst/>
          </a:prstGeom>
          <a:blipFill rotWithShape="1">
            <a:blip r:embed="rId4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23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*</a:t>
            </a:r>
            <a:endParaRPr sz="900"/>
          </a:p>
        </p:txBody>
      </p:sp>
      <p:cxnSp>
        <p:nvCxnSpPr>
          <p:cNvPr id="849" name="Shape 849"/>
          <p:cNvCxnSpPr>
            <a:stCxn id="848" idx="6"/>
            <a:endCxn id="850" idx="2"/>
          </p:cNvCxnSpPr>
          <p:nvPr/>
        </p:nvCxnSpPr>
        <p:spPr>
          <a:xfrm flipH="1" rot="10800000">
            <a:off x="1938578" y="680187"/>
            <a:ext cx="1169700" cy="81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850" name="Shape 850"/>
          <p:cNvSpPr/>
          <p:nvPr/>
        </p:nvSpPr>
        <p:spPr>
          <a:xfrm>
            <a:off x="3108234" y="490298"/>
            <a:ext cx="506400" cy="379800"/>
          </a:xfrm>
          <a:prstGeom prst="ellipse">
            <a:avLst/>
          </a:prstGeom>
          <a:blipFill rotWithShape="1">
            <a:blip r:embed="rId4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5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+</a:t>
            </a:r>
            <a:endParaRPr sz="900"/>
          </a:p>
        </p:txBody>
      </p:sp>
      <p:cxnSp>
        <p:nvCxnSpPr>
          <p:cNvPr id="851" name="Shape 851"/>
          <p:cNvCxnSpPr>
            <a:stCxn id="850" idx="6"/>
            <a:endCxn id="852" idx="2"/>
          </p:cNvCxnSpPr>
          <p:nvPr/>
        </p:nvCxnSpPr>
        <p:spPr>
          <a:xfrm>
            <a:off x="3614634" y="680198"/>
            <a:ext cx="997800" cy="39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852" name="Shape 852"/>
          <p:cNvSpPr/>
          <p:nvPr/>
        </p:nvSpPr>
        <p:spPr>
          <a:xfrm>
            <a:off x="4612394" y="488070"/>
            <a:ext cx="582300" cy="391800"/>
          </a:xfrm>
          <a:prstGeom prst="ellipse">
            <a:avLst/>
          </a:prstGeom>
          <a:blipFill rotWithShape="1">
            <a:blip r:embed="rId5">
              <a:alphaModFix/>
            </a:blip>
            <a:tile algn="tl" flip="none" tx="0" sx="99997" ty="0" sy="99997"/>
          </a:blipFill>
          <a:ln>
            <a:noFill/>
          </a:ln>
          <a:effectLst>
            <a:outerShdw blurRad="50800" rotWithShape="0" dist="127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Sigmoid</a:t>
            </a:r>
            <a:endParaRPr sz="900"/>
          </a:p>
        </p:txBody>
      </p:sp>
      <p:cxnSp>
        <p:nvCxnSpPr>
          <p:cNvPr id="853" name="Shape 853"/>
          <p:cNvCxnSpPr>
            <a:stCxn id="852" idx="6"/>
          </p:cNvCxnSpPr>
          <p:nvPr/>
        </p:nvCxnSpPr>
        <p:spPr>
          <a:xfrm flipH="1" rot="10800000">
            <a:off x="5194694" y="680370"/>
            <a:ext cx="1931700" cy="36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854" name="Shape 854"/>
          <p:cNvSpPr/>
          <p:nvPr/>
        </p:nvSpPr>
        <p:spPr>
          <a:xfrm>
            <a:off x="7141139" y="490297"/>
            <a:ext cx="506400" cy="379800"/>
          </a:xfrm>
          <a:prstGeom prst="ellipse">
            <a:avLst/>
          </a:prstGeom>
          <a:blipFill rotWithShape="1">
            <a:blip r:embed="rId6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loss</a:t>
            </a:r>
            <a:endParaRPr sz="1100"/>
          </a:p>
        </p:txBody>
      </p:sp>
      <p:cxnSp>
        <p:nvCxnSpPr>
          <p:cNvPr id="855" name="Shape 855"/>
          <p:cNvCxnSpPr>
            <a:stCxn id="854" idx="6"/>
          </p:cNvCxnSpPr>
          <p:nvPr/>
        </p:nvCxnSpPr>
        <p:spPr>
          <a:xfrm>
            <a:off x="7647539" y="680197"/>
            <a:ext cx="614400" cy="45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cxnSp>
        <p:nvCxnSpPr>
          <p:cNvPr id="856" name="Shape 856"/>
          <p:cNvCxnSpPr/>
          <p:nvPr/>
        </p:nvCxnSpPr>
        <p:spPr>
          <a:xfrm rot="10800000">
            <a:off x="1652884" y="866379"/>
            <a:ext cx="0" cy="2748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857" name="Shape 857"/>
          <p:cNvSpPr/>
          <p:nvPr/>
        </p:nvSpPr>
        <p:spPr>
          <a:xfrm>
            <a:off x="1508741" y="1137085"/>
            <a:ext cx="2463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900">
                <a:latin typeface="Consolas"/>
                <a:ea typeface="Consolas"/>
                <a:cs typeface="Consolas"/>
                <a:sym typeface="Consolas"/>
              </a:rPr>
              <a:t>w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858" name="Shape 858"/>
          <p:cNvCxnSpPr>
            <a:endCxn id="850" idx="4"/>
          </p:cNvCxnSpPr>
          <p:nvPr/>
        </p:nvCxnSpPr>
        <p:spPr>
          <a:xfrm rot="10800000">
            <a:off x="3361434" y="870098"/>
            <a:ext cx="5100" cy="2703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859" name="Shape 859"/>
          <p:cNvSpPr/>
          <p:nvPr/>
        </p:nvSpPr>
        <p:spPr>
          <a:xfrm flipH="1">
            <a:off x="3185519" y="1153729"/>
            <a:ext cx="3756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900">
                <a:latin typeface="Consolas"/>
                <a:ea typeface="Consolas"/>
                <a:cs typeface="Consolas"/>
                <a:sym typeface="Consolas"/>
              </a:rPr>
              <a:t>b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60" name="Shape 860"/>
          <p:cNvSpPr/>
          <p:nvPr/>
        </p:nvSpPr>
        <p:spPr>
          <a:xfrm>
            <a:off x="3526733" y="457682"/>
            <a:ext cx="10539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l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=o+b</a:t>
            </a:r>
            <a:endParaRPr sz="1300">
              <a:solidFill>
                <a:srgbClr val="AA794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61" name="Shape 861"/>
          <p:cNvSpPr/>
          <p:nvPr/>
        </p:nvSpPr>
        <p:spPr>
          <a:xfrm>
            <a:off x="5094123" y="454926"/>
            <a:ext cx="19497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1" baseline="-25000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=sigmoid(l)</a:t>
            </a:r>
            <a:endParaRPr sz="1300">
              <a:solidFill>
                <a:srgbClr val="AA794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62" name="Shape 862"/>
          <p:cNvSpPr/>
          <p:nvPr/>
        </p:nvSpPr>
        <p:spPr>
          <a:xfrm>
            <a:off x="113690" y="26638"/>
            <a:ext cx="1128300" cy="3081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Network</a:t>
            </a:r>
            <a:endParaRPr sz="1900"/>
          </a:p>
        </p:txBody>
      </p:sp>
      <p:cxnSp>
        <p:nvCxnSpPr>
          <p:cNvPr id="863" name="Shape 863"/>
          <p:cNvCxnSpPr/>
          <p:nvPr/>
        </p:nvCxnSpPr>
        <p:spPr>
          <a:xfrm>
            <a:off x="1559769" y="190945"/>
            <a:ext cx="6928800" cy="0"/>
          </a:xfrm>
          <a:prstGeom prst="straightConnector1">
            <a:avLst/>
          </a:prstGeom>
          <a:noFill/>
          <a:ln cap="flat" cmpd="sng" w="25400">
            <a:solidFill>
              <a:srgbClr val="AA7942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864" name="Shape 864"/>
          <p:cNvSpPr/>
          <p:nvPr/>
        </p:nvSpPr>
        <p:spPr>
          <a:xfrm>
            <a:off x="4337448" y="-18010"/>
            <a:ext cx="7728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" sz="1500" u="none" cap="none" strike="noStrike">
                <a:solidFill>
                  <a:srgbClr val="AA79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forward</a:t>
            </a:r>
            <a:endParaRPr sz="900">
              <a:solidFill>
                <a:srgbClr val="AA7942"/>
              </a:solidFill>
            </a:endParaRPr>
          </a:p>
        </p:txBody>
      </p:sp>
      <p:sp>
        <p:nvSpPr>
          <p:cNvPr id="847" name="Shape 847"/>
          <p:cNvSpPr/>
          <p:nvPr/>
        </p:nvSpPr>
        <p:spPr>
          <a:xfrm>
            <a:off x="278701" y="563388"/>
            <a:ext cx="542700" cy="27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1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0" baseline="-25000" i="0" lang="en" sz="1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65" name="Shape 865"/>
          <p:cNvSpPr/>
          <p:nvPr/>
        </p:nvSpPr>
        <p:spPr>
          <a:xfrm>
            <a:off x="4174014" y="882299"/>
            <a:ext cx="246300" cy="14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6" name="Shape 866"/>
          <p:cNvSpPr/>
          <p:nvPr/>
        </p:nvSpPr>
        <p:spPr>
          <a:xfrm>
            <a:off x="1860697" y="446041"/>
            <a:ext cx="11982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o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1" baseline="-25000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w</a:t>
            </a:r>
            <a:endParaRPr sz="1300">
              <a:solidFill>
                <a:srgbClr val="AA794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67" name="Shape 867"/>
          <p:cNvSpPr/>
          <p:nvPr/>
        </p:nvSpPr>
        <p:spPr>
          <a:xfrm>
            <a:off x="7465150" y="457675"/>
            <a:ext cx="17490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E</a:t>
            </a:r>
            <a:r>
              <a:rPr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=loss(</a:t>
            </a:r>
            <a:r>
              <a:rPr b="1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1" baseline="-25000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b="1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t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1300">
              <a:solidFill>
                <a:srgbClr val="AA794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868" name="Shape 86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341330" y="2303991"/>
            <a:ext cx="1911682" cy="66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Shape 352"/>
          <p:cNvSpPr txBox="1"/>
          <p:nvPr/>
        </p:nvSpPr>
        <p:spPr>
          <a:xfrm>
            <a:off x="0" y="0"/>
            <a:ext cx="64827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x_data = np.array([[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[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[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[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]], </a:t>
            </a:r>
            <a:r>
              <a:rPr lang="en" sz="10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dtype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=np.float32)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y_data = np.array([[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[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[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[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]], </a:t>
            </a:r>
            <a:r>
              <a:rPr lang="en" sz="10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dtype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=np.float32)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 = tf.placeholder(tf.float32)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 = tf.placeholder(tf.float32)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 = tf.Variable(tf.random_normal([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" sz="10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'weight'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 = tf.Variable(tf.random_normal([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" sz="10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'bias'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Hypothesis using sigmoid: tf.div(1., 1. + tf.exp(tf.matmul(X, W)))</a:t>
            </a:r>
            <a:endParaRPr i="1" sz="10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hypothesis = tf.sigmoid(tf.matmul(X, W) + b)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cost/loss function</a:t>
            </a:r>
            <a:endParaRPr i="1" sz="10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cost = -tf.reduce_mean(Y * tf.log(hypothesis) + (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 Y) * tf.log(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 hypothesis))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train = tf.train.GradientDescentOptimizer(</a:t>
            </a:r>
            <a:r>
              <a:rPr lang="en" sz="10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learning_rate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).minimize(cost)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Accuracy computation</a:t>
            </a:r>
            <a:endParaRPr i="1" sz="10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True if hypothesis&gt;0.5 else False</a:t>
            </a:r>
            <a:endParaRPr i="1" sz="10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predicted = tf.cast(hypothesis &gt;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0.5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dtype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=tf.float32)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accuracy = tf.reduce_mean(tf.cast(tf.equal(predicted, Y), </a:t>
            </a:r>
            <a:r>
              <a:rPr lang="en" sz="10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dtype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=tf.float32))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Launch graph</a:t>
            </a:r>
            <a:endParaRPr i="1" sz="10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with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tf.Session() 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as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sess: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Initialize TensorFlow variables</a:t>
            </a:r>
            <a:endParaRPr i="1" sz="10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sess.run(tf.global_variables_initializer())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step 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range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10001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):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sess.run(train, </a:t>
            </a:r>
            <a:r>
              <a:rPr lang="en" sz="10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feed_dict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={X: x_data, Y: y_data})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if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step %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100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(step, sess.run(cost, </a:t>
            </a:r>
            <a:r>
              <a:rPr lang="en" sz="10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feed_dict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={X: x_data, Y: y_data}), sess.run(W))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Accuracy report</a:t>
            </a:r>
            <a:endParaRPr i="1" sz="10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h, c, a = sess.run([hypothesis, predicted, accuracy], </a:t>
            </a:r>
            <a:r>
              <a:rPr lang="en" sz="10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feed_dict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={X: x_data, Y: y_data})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\n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Hypothesis: "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h, 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\n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Correct: "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c, 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\n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Accuracy: "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a)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53" name="Shape 353"/>
          <p:cNvSpPr txBox="1"/>
          <p:nvPr>
            <p:ph type="title"/>
          </p:nvPr>
        </p:nvSpPr>
        <p:spPr>
          <a:xfrm>
            <a:off x="5705400" y="58100"/>
            <a:ext cx="3438600" cy="258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XOR with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logistic regression?</a:t>
            </a:r>
            <a:endParaRPr b="0" i="0" sz="34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>
                <a:solidFill>
                  <a:srgbClr val="FFFFFF"/>
                </a:solidFill>
              </a:rPr>
              <a:t>But </a:t>
            </a:r>
            <a:endParaRPr>
              <a:solidFill>
                <a:srgbClr val="FFFFFF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>
                <a:solidFill>
                  <a:srgbClr val="FFFFFF"/>
                </a:solidFill>
              </a:rPr>
              <a:t>it doesn’t work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54" name="Shape 354"/>
          <p:cNvSpPr txBox="1"/>
          <p:nvPr/>
        </p:nvSpPr>
        <p:spPr>
          <a:xfrm>
            <a:off x="5023250" y="4945075"/>
            <a:ext cx="4588200" cy="18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u="sng">
                <a:solidFill>
                  <a:schemeClr val="hlink"/>
                </a:solidFill>
                <a:hlinkClick r:id="rId3"/>
              </a:rPr>
              <a:t>https://github.com/hunkim/DeepLearningZeroToAll/blob/master/lab-09-1-xor.py</a:t>
            </a:r>
            <a:r>
              <a:rPr lang="en" sz="900"/>
              <a:t> </a:t>
            </a:r>
            <a:endParaRPr sz="90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73" name="Shape 873"/>
          <p:cNvCxnSpPr>
            <a:stCxn id="874" idx="3"/>
            <a:endCxn id="875" idx="2"/>
          </p:cNvCxnSpPr>
          <p:nvPr/>
        </p:nvCxnSpPr>
        <p:spPr>
          <a:xfrm flipH="1" rot="10800000">
            <a:off x="821401" y="688188"/>
            <a:ext cx="610800" cy="126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875" name="Shape 875"/>
          <p:cNvSpPr/>
          <p:nvPr/>
        </p:nvSpPr>
        <p:spPr>
          <a:xfrm>
            <a:off x="1432178" y="514437"/>
            <a:ext cx="506400" cy="347700"/>
          </a:xfrm>
          <a:prstGeom prst="ellipse">
            <a:avLst/>
          </a:prstGeom>
          <a:blipFill rotWithShape="1">
            <a:blip r:embed="rId3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23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*</a:t>
            </a:r>
            <a:endParaRPr sz="900"/>
          </a:p>
        </p:txBody>
      </p:sp>
      <p:cxnSp>
        <p:nvCxnSpPr>
          <p:cNvPr id="876" name="Shape 876"/>
          <p:cNvCxnSpPr>
            <a:stCxn id="875" idx="6"/>
            <a:endCxn id="877" idx="2"/>
          </p:cNvCxnSpPr>
          <p:nvPr/>
        </p:nvCxnSpPr>
        <p:spPr>
          <a:xfrm flipH="1" rot="10800000">
            <a:off x="1938578" y="680187"/>
            <a:ext cx="1169700" cy="81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877" name="Shape 877"/>
          <p:cNvSpPr/>
          <p:nvPr/>
        </p:nvSpPr>
        <p:spPr>
          <a:xfrm>
            <a:off x="3108234" y="490298"/>
            <a:ext cx="506400" cy="379800"/>
          </a:xfrm>
          <a:prstGeom prst="ellipse">
            <a:avLst/>
          </a:prstGeom>
          <a:blipFill rotWithShape="1">
            <a:blip r:embed="rId3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5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+</a:t>
            </a:r>
            <a:endParaRPr sz="900"/>
          </a:p>
        </p:txBody>
      </p:sp>
      <p:cxnSp>
        <p:nvCxnSpPr>
          <p:cNvPr id="878" name="Shape 878"/>
          <p:cNvCxnSpPr>
            <a:stCxn id="877" idx="6"/>
            <a:endCxn id="879" idx="2"/>
          </p:cNvCxnSpPr>
          <p:nvPr/>
        </p:nvCxnSpPr>
        <p:spPr>
          <a:xfrm>
            <a:off x="3614634" y="680198"/>
            <a:ext cx="997800" cy="39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879" name="Shape 879"/>
          <p:cNvSpPr/>
          <p:nvPr/>
        </p:nvSpPr>
        <p:spPr>
          <a:xfrm>
            <a:off x="4612394" y="488070"/>
            <a:ext cx="582300" cy="391800"/>
          </a:xfrm>
          <a:prstGeom prst="ellipse">
            <a:avLst/>
          </a:prstGeom>
          <a:blipFill rotWithShape="1">
            <a:blip r:embed="rId4">
              <a:alphaModFix/>
            </a:blip>
            <a:tile algn="tl" flip="none" tx="0" sx="99997" ty="0" sy="99997"/>
          </a:blipFill>
          <a:ln>
            <a:noFill/>
          </a:ln>
          <a:effectLst>
            <a:outerShdw blurRad="50800" rotWithShape="0" dist="127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Sigmoid</a:t>
            </a:r>
            <a:endParaRPr sz="900"/>
          </a:p>
        </p:txBody>
      </p:sp>
      <p:cxnSp>
        <p:nvCxnSpPr>
          <p:cNvPr id="880" name="Shape 880"/>
          <p:cNvCxnSpPr>
            <a:stCxn id="879" idx="6"/>
          </p:cNvCxnSpPr>
          <p:nvPr/>
        </p:nvCxnSpPr>
        <p:spPr>
          <a:xfrm flipH="1" rot="10800000">
            <a:off x="5194694" y="680370"/>
            <a:ext cx="1931700" cy="36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881" name="Shape 881"/>
          <p:cNvSpPr/>
          <p:nvPr/>
        </p:nvSpPr>
        <p:spPr>
          <a:xfrm>
            <a:off x="7141139" y="490297"/>
            <a:ext cx="506400" cy="379800"/>
          </a:xfrm>
          <a:prstGeom prst="ellipse">
            <a:avLst/>
          </a:prstGeom>
          <a:blipFill rotWithShape="1">
            <a:blip r:embed="rId5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loss</a:t>
            </a:r>
            <a:endParaRPr sz="1100"/>
          </a:p>
        </p:txBody>
      </p:sp>
      <p:cxnSp>
        <p:nvCxnSpPr>
          <p:cNvPr id="882" name="Shape 882"/>
          <p:cNvCxnSpPr>
            <a:stCxn id="881" idx="6"/>
          </p:cNvCxnSpPr>
          <p:nvPr/>
        </p:nvCxnSpPr>
        <p:spPr>
          <a:xfrm>
            <a:off x="7647539" y="680197"/>
            <a:ext cx="614400" cy="45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cxnSp>
        <p:nvCxnSpPr>
          <p:cNvPr id="883" name="Shape 883"/>
          <p:cNvCxnSpPr/>
          <p:nvPr/>
        </p:nvCxnSpPr>
        <p:spPr>
          <a:xfrm rot="10800000">
            <a:off x="1652884" y="866379"/>
            <a:ext cx="0" cy="2748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884" name="Shape 884"/>
          <p:cNvSpPr/>
          <p:nvPr/>
        </p:nvSpPr>
        <p:spPr>
          <a:xfrm>
            <a:off x="1508741" y="1137085"/>
            <a:ext cx="2463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900">
                <a:latin typeface="Consolas"/>
                <a:ea typeface="Consolas"/>
                <a:cs typeface="Consolas"/>
                <a:sym typeface="Consolas"/>
              </a:rPr>
              <a:t>w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885" name="Shape 885"/>
          <p:cNvCxnSpPr>
            <a:endCxn id="877" idx="4"/>
          </p:cNvCxnSpPr>
          <p:nvPr/>
        </p:nvCxnSpPr>
        <p:spPr>
          <a:xfrm rot="10800000">
            <a:off x="3361434" y="870098"/>
            <a:ext cx="5100" cy="2703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886" name="Shape 886"/>
          <p:cNvSpPr/>
          <p:nvPr/>
        </p:nvSpPr>
        <p:spPr>
          <a:xfrm flipH="1">
            <a:off x="3185519" y="1153729"/>
            <a:ext cx="3756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900">
                <a:latin typeface="Consolas"/>
                <a:ea typeface="Consolas"/>
                <a:cs typeface="Consolas"/>
                <a:sym typeface="Consolas"/>
              </a:rPr>
              <a:t>b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87" name="Shape 887"/>
          <p:cNvSpPr/>
          <p:nvPr/>
        </p:nvSpPr>
        <p:spPr>
          <a:xfrm>
            <a:off x="3526733" y="457682"/>
            <a:ext cx="10539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l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=o+b</a:t>
            </a:r>
            <a:endParaRPr sz="1300">
              <a:solidFill>
                <a:srgbClr val="AA794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88" name="Shape 888"/>
          <p:cNvSpPr/>
          <p:nvPr/>
        </p:nvSpPr>
        <p:spPr>
          <a:xfrm>
            <a:off x="5094123" y="454926"/>
            <a:ext cx="19497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1" baseline="-25000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=sigmoid(l)</a:t>
            </a:r>
            <a:endParaRPr sz="1300">
              <a:solidFill>
                <a:srgbClr val="AA794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89" name="Shape 889"/>
          <p:cNvSpPr/>
          <p:nvPr/>
        </p:nvSpPr>
        <p:spPr>
          <a:xfrm>
            <a:off x="113690" y="26638"/>
            <a:ext cx="1128300" cy="3081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Network</a:t>
            </a:r>
            <a:endParaRPr sz="1900"/>
          </a:p>
        </p:txBody>
      </p:sp>
      <p:cxnSp>
        <p:nvCxnSpPr>
          <p:cNvPr id="890" name="Shape 890"/>
          <p:cNvCxnSpPr/>
          <p:nvPr/>
        </p:nvCxnSpPr>
        <p:spPr>
          <a:xfrm>
            <a:off x="1559769" y="190945"/>
            <a:ext cx="6928800" cy="0"/>
          </a:xfrm>
          <a:prstGeom prst="straightConnector1">
            <a:avLst/>
          </a:prstGeom>
          <a:noFill/>
          <a:ln cap="flat" cmpd="sng" w="25400">
            <a:solidFill>
              <a:srgbClr val="AA7942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891" name="Shape 891"/>
          <p:cNvSpPr/>
          <p:nvPr/>
        </p:nvSpPr>
        <p:spPr>
          <a:xfrm>
            <a:off x="4337448" y="-18010"/>
            <a:ext cx="7728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" sz="1500" u="none" cap="none" strike="noStrike">
                <a:solidFill>
                  <a:srgbClr val="AA79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forward</a:t>
            </a:r>
            <a:endParaRPr sz="900">
              <a:solidFill>
                <a:srgbClr val="AA7942"/>
              </a:solidFill>
            </a:endParaRPr>
          </a:p>
        </p:txBody>
      </p:sp>
      <p:sp>
        <p:nvSpPr>
          <p:cNvPr id="874" name="Shape 874"/>
          <p:cNvSpPr/>
          <p:nvPr/>
        </p:nvSpPr>
        <p:spPr>
          <a:xfrm>
            <a:off x="278701" y="563388"/>
            <a:ext cx="542700" cy="27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1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0" baseline="-25000" i="0" lang="en" sz="1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892" name="Shape 89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27798" y="708130"/>
            <a:ext cx="309563" cy="241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893" name="Shape 89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14695" y="756144"/>
            <a:ext cx="818601" cy="241102"/>
          </a:xfrm>
          <a:prstGeom prst="rect">
            <a:avLst/>
          </a:prstGeom>
          <a:noFill/>
          <a:ln>
            <a:noFill/>
          </a:ln>
        </p:spPr>
      </p:pic>
      <p:sp>
        <p:nvSpPr>
          <p:cNvPr id="894" name="Shape 894"/>
          <p:cNvSpPr txBox="1"/>
          <p:nvPr>
            <p:ph idx="1" type="body"/>
          </p:nvPr>
        </p:nvSpPr>
        <p:spPr>
          <a:xfrm>
            <a:off x="498480" y="2410356"/>
            <a:ext cx="8147100" cy="1976400"/>
          </a:xfrm>
          <a:prstGeom prst="rect">
            <a:avLst/>
          </a:prstGeom>
        </p:spPr>
        <p:txBody>
          <a:bodyPr anchorCtr="0" anchor="ctr" bIns="58925" lIns="58925" spcFirstLastPara="1" rIns="58925" wrap="square" tIns="58925">
            <a:noAutofit/>
          </a:bodyPr>
          <a:lstStyle/>
          <a:p>
            <a:pPr indent="-177800" lvl="0" marL="292100" rtl="0" algn="ctr">
              <a:spcBef>
                <a:spcPts val="2700"/>
              </a:spcBef>
              <a:spcAft>
                <a:spcPts val="0"/>
              </a:spcAft>
              <a:buNone/>
            </a:pPr>
            <a:r>
              <a:rPr lang="en"/>
              <a:t>Let’s do back propagation!</a:t>
            </a:r>
            <a:endParaRPr/>
          </a:p>
          <a:p>
            <a:pPr indent="-177800" lvl="0" marL="292100" rtl="0" algn="ctr">
              <a:spcBef>
                <a:spcPts val="2700"/>
              </a:spcBef>
              <a:spcAft>
                <a:spcPts val="0"/>
              </a:spcAft>
              <a:buNone/>
            </a:pPr>
            <a:r>
              <a:rPr lang="en"/>
              <a:t>will be given. What would be </a:t>
            </a:r>
            <a:endParaRPr/>
          </a:p>
          <a:p>
            <a:pPr indent="-177800" lvl="0" marL="292100" rtl="0" algn="ctr">
              <a:spcBef>
                <a:spcPts val="2700"/>
              </a:spcBef>
              <a:spcAft>
                <a:spcPts val="0"/>
              </a:spcAft>
              <a:buNone/>
            </a:pPr>
            <a:r>
              <a:rPr lang="en"/>
              <a:t> We can use the chain rule.</a:t>
            </a:r>
            <a:endParaRPr/>
          </a:p>
        </p:txBody>
      </p:sp>
      <p:pic>
        <p:nvPicPr>
          <p:cNvPr id="895" name="Shape 89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012570" y="3326761"/>
            <a:ext cx="579498" cy="451338"/>
          </a:xfrm>
          <a:prstGeom prst="rect">
            <a:avLst/>
          </a:prstGeom>
          <a:noFill/>
          <a:ln>
            <a:noFill/>
          </a:ln>
        </p:spPr>
      </p:pic>
      <p:pic>
        <p:nvPicPr>
          <p:cNvPr id="896" name="Shape 89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786492" y="3326762"/>
            <a:ext cx="685803" cy="45134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97" name="Shape 897"/>
          <p:cNvCxnSpPr/>
          <p:nvPr/>
        </p:nvCxnSpPr>
        <p:spPr>
          <a:xfrm>
            <a:off x="814485" y="1664477"/>
            <a:ext cx="7254600" cy="0"/>
          </a:xfrm>
          <a:prstGeom prst="straightConnector1">
            <a:avLst/>
          </a:prstGeom>
          <a:noFill/>
          <a:ln cap="flat" cmpd="sng" w="25400">
            <a:solidFill>
              <a:srgbClr val="0433FF"/>
            </a:solidFill>
            <a:prstDash val="solid"/>
            <a:miter lim="8000"/>
            <a:headEnd len="lg" w="lg" type="triangle"/>
            <a:tailEnd len="med" w="med" type="none"/>
          </a:ln>
        </p:spPr>
      </p:cxnSp>
      <p:sp>
        <p:nvSpPr>
          <p:cNvPr id="898" name="Shape 898"/>
          <p:cNvSpPr/>
          <p:nvPr/>
        </p:nvSpPr>
        <p:spPr>
          <a:xfrm>
            <a:off x="4048491" y="1636520"/>
            <a:ext cx="14766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A7942"/>
              </a:buClr>
              <a:buFont typeface="Helvetica Neue"/>
              <a:buNone/>
            </a:pPr>
            <a:r>
              <a:rPr b="0" i="0" lang="en" sz="1500" u="none" cap="none" strike="noStrike">
                <a:solidFill>
                  <a:srgbClr val="0433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backward prop</a:t>
            </a:r>
            <a:endParaRPr sz="900">
              <a:solidFill>
                <a:srgbClr val="0433FF"/>
              </a:solidFill>
            </a:endParaRPr>
          </a:p>
        </p:txBody>
      </p:sp>
      <p:cxnSp>
        <p:nvCxnSpPr>
          <p:cNvPr id="899" name="Shape 899"/>
          <p:cNvCxnSpPr>
            <a:stCxn id="892" idx="2"/>
            <a:endCxn id="900" idx="2"/>
          </p:cNvCxnSpPr>
          <p:nvPr/>
        </p:nvCxnSpPr>
        <p:spPr>
          <a:xfrm rot="5400000">
            <a:off x="5152879" y="93632"/>
            <a:ext cx="74100" cy="1785300"/>
          </a:xfrm>
          <a:prstGeom prst="curvedConnector3">
            <a:avLst>
              <a:gd fmla="val 476279" name="adj1"/>
            </a:avLst>
          </a:prstGeom>
          <a:noFill/>
          <a:ln cap="flat" cmpd="sng" w="9525">
            <a:solidFill>
              <a:srgbClr val="6AA84F"/>
            </a:solidFill>
            <a:prstDash val="solid"/>
            <a:round/>
            <a:headEnd len="lg" w="lg" type="none"/>
            <a:tailEnd len="lg" w="lg" type="stealth"/>
          </a:ln>
        </p:spPr>
      </p:cxnSp>
      <p:sp>
        <p:nvSpPr>
          <p:cNvPr id="900" name="Shape 900"/>
          <p:cNvSpPr/>
          <p:nvPr/>
        </p:nvSpPr>
        <p:spPr>
          <a:xfrm>
            <a:off x="4174014" y="882299"/>
            <a:ext cx="246300" cy="14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1" name="Shape 901"/>
          <p:cNvSpPr/>
          <p:nvPr/>
        </p:nvSpPr>
        <p:spPr>
          <a:xfrm>
            <a:off x="1860697" y="446041"/>
            <a:ext cx="11982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o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=a</a:t>
            </a:r>
            <a:r>
              <a:rPr b="1" baseline="-25000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w</a:t>
            </a:r>
            <a:endParaRPr sz="1300">
              <a:solidFill>
                <a:srgbClr val="AA794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02" name="Shape 902"/>
          <p:cNvSpPr/>
          <p:nvPr/>
        </p:nvSpPr>
        <p:spPr>
          <a:xfrm>
            <a:off x="7465150" y="457675"/>
            <a:ext cx="17490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E</a:t>
            </a:r>
            <a:r>
              <a:rPr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=loss(</a:t>
            </a:r>
            <a:r>
              <a:rPr b="1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1" baseline="-25000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b="1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t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1300">
              <a:solidFill>
                <a:srgbClr val="AA794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903" name="Shape 90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768018" y="2026366"/>
            <a:ext cx="1911682" cy="66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7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08" name="Shape 908"/>
          <p:cNvCxnSpPr>
            <a:stCxn id="909" idx="3"/>
            <a:endCxn id="910" idx="2"/>
          </p:cNvCxnSpPr>
          <p:nvPr/>
        </p:nvCxnSpPr>
        <p:spPr>
          <a:xfrm flipH="1" rot="10800000">
            <a:off x="821401" y="688188"/>
            <a:ext cx="610800" cy="126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910" name="Shape 910"/>
          <p:cNvSpPr/>
          <p:nvPr/>
        </p:nvSpPr>
        <p:spPr>
          <a:xfrm>
            <a:off x="1432178" y="514437"/>
            <a:ext cx="506400" cy="347700"/>
          </a:xfrm>
          <a:prstGeom prst="ellipse">
            <a:avLst/>
          </a:prstGeom>
          <a:blipFill rotWithShape="1">
            <a:blip r:embed="rId3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23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*</a:t>
            </a:r>
            <a:endParaRPr sz="900"/>
          </a:p>
        </p:txBody>
      </p:sp>
      <p:cxnSp>
        <p:nvCxnSpPr>
          <p:cNvPr id="911" name="Shape 911"/>
          <p:cNvCxnSpPr>
            <a:stCxn id="910" idx="6"/>
            <a:endCxn id="912" idx="2"/>
          </p:cNvCxnSpPr>
          <p:nvPr/>
        </p:nvCxnSpPr>
        <p:spPr>
          <a:xfrm flipH="1" rot="10800000">
            <a:off x="1938578" y="680187"/>
            <a:ext cx="1169700" cy="81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912" name="Shape 912"/>
          <p:cNvSpPr/>
          <p:nvPr/>
        </p:nvSpPr>
        <p:spPr>
          <a:xfrm>
            <a:off x="3108234" y="490298"/>
            <a:ext cx="506400" cy="379800"/>
          </a:xfrm>
          <a:prstGeom prst="ellipse">
            <a:avLst/>
          </a:prstGeom>
          <a:blipFill rotWithShape="1">
            <a:blip r:embed="rId3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5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+</a:t>
            </a:r>
            <a:endParaRPr sz="900"/>
          </a:p>
        </p:txBody>
      </p:sp>
      <p:cxnSp>
        <p:nvCxnSpPr>
          <p:cNvPr id="913" name="Shape 913"/>
          <p:cNvCxnSpPr>
            <a:stCxn id="912" idx="6"/>
            <a:endCxn id="914" idx="2"/>
          </p:cNvCxnSpPr>
          <p:nvPr/>
        </p:nvCxnSpPr>
        <p:spPr>
          <a:xfrm>
            <a:off x="3614634" y="680198"/>
            <a:ext cx="997800" cy="39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914" name="Shape 914"/>
          <p:cNvSpPr/>
          <p:nvPr/>
        </p:nvSpPr>
        <p:spPr>
          <a:xfrm>
            <a:off x="4612394" y="488070"/>
            <a:ext cx="582300" cy="391800"/>
          </a:xfrm>
          <a:prstGeom prst="ellipse">
            <a:avLst/>
          </a:prstGeom>
          <a:blipFill rotWithShape="1">
            <a:blip r:embed="rId4">
              <a:alphaModFix/>
            </a:blip>
            <a:tile algn="tl" flip="none" tx="0" sx="99997" ty="0" sy="99997"/>
          </a:blipFill>
          <a:ln>
            <a:noFill/>
          </a:ln>
          <a:effectLst>
            <a:outerShdw blurRad="50800" rotWithShape="0" dist="127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Sigmoid</a:t>
            </a:r>
            <a:endParaRPr sz="900"/>
          </a:p>
        </p:txBody>
      </p:sp>
      <p:cxnSp>
        <p:nvCxnSpPr>
          <p:cNvPr id="915" name="Shape 915"/>
          <p:cNvCxnSpPr>
            <a:stCxn id="914" idx="6"/>
          </p:cNvCxnSpPr>
          <p:nvPr/>
        </p:nvCxnSpPr>
        <p:spPr>
          <a:xfrm flipH="1" rot="10800000">
            <a:off x="5194694" y="680370"/>
            <a:ext cx="1931700" cy="36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916" name="Shape 916"/>
          <p:cNvSpPr/>
          <p:nvPr/>
        </p:nvSpPr>
        <p:spPr>
          <a:xfrm>
            <a:off x="7141139" y="490297"/>
            <a:ext cx="506400" cy="379800"/>
          </a:xfrm>
          <a:prstGeom prst="ellipse">
            <a:avLst/>
          </a:prstGeom>
          <a:blipFill rotWithShape="1">
            <a:blip r:embed="rId5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loss</a:t>
            </a:r>
            <a:endParaRPr sz="1100"/>
          </a:p>
        </p:txBody>
      </p:sp>
      <p:cxnSp>
        <p:nvCxnSpPr>
          <p:cNvPr id="917" name="Shape 917"/>
          <p:cNvCxnSpPr>
            <a:stCxn id="916" idx="6"/>
          </p:cNvCxnSpPr>
          <p:nvPr/>
        </p:nvCxnSpPr>
        <p:spPr>
          <a:xfrm>
            <a:off x="7647539" y="680197"/>
            <a:ext cx="614400" cy="45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cxnSp>
        <p:nvCxnSpPr>
          <p:cNvPr id="918" name="Shape 918"/>
          <p:cNvCxnSpPr/>
          <p:nvPr/>
        </p:nvCxnSpPr>
        <p:spPr>
          <a:xfrm rot="10800000">
            <a:off x="1652884" y="866379"/>
            <a:ext cx="0" cy="2748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919" name="Shape 919"/>
          <p:cNvSpPr/>
          <p:nvPr/>
        </p:nvSpPr>
        <p:spPr>
          <a:xfrm>
            <a:off x="1508741" y="1137085"/>
            <a:ext cx="2463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900">
                <a:latin typeface="Consolas"/>
                <a:ea typeface="Consolas"/>
                <a:cs typeface="Consolas"/>
                <a:sym typeface="Consolas"/>
              </a:rPr>
              <a:t>w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920" name="Shape 920"/>
          <p:cNvCxnSpPr>
            <a:endCxn id="912" idx="4"/>
          </p:cNvCxnSpPr>
          <p:nvPr/>
        </p:nvCxnSpPr>
        <p:spPr>
          <a:xfrm rot="10800000">
            <a:off x="3361434" y="870098"/>
            <a:ext cx="5100" cy="2703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921" name="Shape 921"/>
          <p:cNvSpPr/>
          <p:nvPr/>
        </p:nvSpPr>
        <p:spPr>
          <a:xfrm flipH="1">
            <a:off x="3185519" y="1153729"/>
            <a:ext cx="3756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900">
                <a:latin typeface="Consolas"/>
                <a:ea typeface="Consolas"/>
                <a:cs typeface="Consolas"/>
                <a:sym typeface="Consolas"/>
              </a:rPr>
              <a:t>b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22" name="Shape 922"/>
          <p:cNvSpPr/>
          <p:nvPr/>
        </p:nvSpPr>
        <p:spPr>
          <a:xfrm>
            <a:off x="3526733" y="457682"/>
            <a:ext cx="10539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l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=o+b</a:t>
            </a:r>
            <a:endParaRPr sz="1300">
              <a:solidFill>
                <a:srgbClr val="AA794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23" name="Shape 923"/>
          <p:cNvSpPr/>
          <p:nvPr/>
        </p:nvSpPr>
        <p:spPr>
          <a:xfrm>
            <a:off x="5094123" y="454926"/>
            <a:ext cx="19497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1" baseline="-25000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=sigmoid(l)</a:t>
            </a:r>
            <a:endParaRPr sz="1300">
              <a:solidFill>
                <a:srgbClr val="AA794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24" name="Shape 924"/>
          <p:cNvSpPr/>
          <p:nvPr/>
        </p:nvSpPr>
        <p:spPr>
          <a:xfrm>
            <a:off x="113690" y="26638"/>
            <a:ext cx="1128300" cy="3081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Network</a:t>
            </a:r>
            <a:endParaRPr sz="1900"/>
          </a:p>
        </p:txBody>
      </p:sp>
      <p:cxnSp>
        <p:nvCxnSpPr>
          <p:cNvPr id="925" name="Shape 925"/>
          <p:cNvCxnSpPr/>
          <p:nvPr/>
        </p:nvCxnSpPr>
        <p:spPr>
          <a:xfrm>
            <a:off x="1559769" y="190945"/>
            <a:ext cx="6928800" cy="0"/>
          </a:xfrm>
          <a:prstGeom prst="straightConnector1">
            <a:avLst/>
          </a:prstGeom>
          <a:noFill/>
          <a:ln cap="flat" cmpd="sng" w="25400">
            <a:solidFill>
              <a:srgbClr val="AA7942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926" name="Shape 926"/>
          <p:cNvSpPr/>
          <p:nvPr/>
        </p:nvSpPr>
        <p:spPr>
          <a:xfrm>
            <a:off x="4337448" y="-18010"/>
            <a:ext cx="7728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" sz="1500" u="none" cap="none" strike="noStrike">
                <a:solidFill>
                  <a:srgbClr val="AA79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forward</a:t>
            </a:r>
            <a:endParaRPr sz="900">
              <a:solidFill>
                <a:srgbClr val="AA7942"/>
              </a:solidFill>
            </a:endParaRPr>
          </a:p>
        </p:txBody>
      </p:sp>
      <p:cxnSp>
        <p:nvCxnSpPr>
          <p:cNvPr id="927" name="Shape 927"/>
          <p:cNvCxnSpPr/>
          <p:nvPr/>
        </p:nvCxnSpPr>
        <p:spPr>
          <a:xfrm>
            <a:off x="814485" y="1664477"/>
            <a:ext cx="7254600" cy="0"/>
          </a:xfrm>
          <a:prstGeom prst="straightConnector1">
            <a:avLst/>
          </a:prstGeom>
          <a:noFill/>
          <a:ln cap="flat" cmpd="sng" w="25400">
            <a:solidFill>
              <a:srgbClr val="0433FF"/>
            </a:solidFill>
            <a:prstDash val="solid"/>
            <a:miter lim="8000"/>
            <a:headEnd len="lg" w="lg" type="triangle"/>
            <a:tailEnd len="med" w="med" type="none"/>
          </a:ln>
        </p:spPr>
      </p:cxnSp>
      <p:sp>
        <p:nvSpPr>
          <p:cNvPr id="928" name="Shape 928"/>
          <p:cNvSpPr/>
          <p:nvPr/>
        </p:nvSpPr>
        <p:spPr>
          <a:xfrm>
            <a:off x="4048491" y="1636520"/>
            <a:ext cx="14766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A7942"/>
              </a:buClr>
              <a:buFont typeface="Helvetica Neue"/>
              <a:buNone/>
            </a:pPr>
            <a:r>
              <a:rPr b="0" i="0" lang="en" sz="1500" u="none" cap="none" strike="noStrike">
                <a:solidFill>
                  <a:srgbClr val="0433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backward prop</a:t>
            </a:r>
            <a:endParaRPr sz="900">
              <a:solidFill>
                <a:srgbClr val="0433FF"/>
              </a:solidFill>
            </a:endParaRPr>
          </a:p>
        </p:txBody>
      </p:sp>
      <p:sp>
        <p:nvSpPr>
          <p:cNvPr id="909" name="Shape 909"/>
          <p:cNvSpPr/>
          <p:nvPr/>
        </p:nvSpPr>
        <p:spPr>
          <a:xfrm>
            <a:off x="278701" y="563388"/>
            <a:ext cx="542700" cy="27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1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0" baseline="-25000" i="0" lang="en" sz="1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929" name="Shape 9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27798" y="708130"/>
            <a:ext cx="309563" cy="241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930" name="Shape 9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571717" y="718927"/>
            <a:ext cx="818601" cy="241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931" name="Shape 93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901041" y="1364739"/>
            <a:ext cx="760166" cy="236019"/>
          </a:xfrm>
          <a:prstGeom prst="rect">
            <a:avLst/>
          </a:prstGeom>
          <a:noFill/>
          <a:ln>
            <a:noFill/>
          </a:ln>
        </p:spPr>
      </p:pic>
      <p:pic>
        <p:nvPicPr>
          <p:cNvPr id="932" name="Shape 93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990160" y="703002"/>
            <a:ext cx="760166" cy="234129"/>
          </a:xfrm>
          <a:prstGeom prst="rect">
            <a:avLst/>
          </a:prstGeom>
          <a:noFill/>
          <a:ln>
            <a:noFill/>
          </a:ln>
        </p:spPr>
      </p:pic>
      <p:pic>
        <p:nvPicPr>
          <p:cNvPr id="933" name="Shape 93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093764" y="1371081"/>
            <a:ext cx="818595" cy="243365"/>
          </a:xfrm>
          <a:prstGeom prst="rect">
            <a:avLst/>
          </a:prstGeom>
          <a:noFill/>
          <a:ln>
            <a:noFill/>
          </a:ln>
        </p:spPr>
      </p:pic>
      <p:sp>
        <p:nvSpPr>
          <p:cNvPr id="934" name="Shape 934"/>
          <p:cNvSpPr txBox="1"/>
          <p:nvPr>
            <p:ph idx="1" type="body"/>
          </p:nvPr>
        </p:nvSpPr>
        <p:spPr>
          <a:xfrm>
            <a:off x="278455" y="2579317"/>
            <a:ext cx="8688600" cy="458100"/>
          </a:xfrm>
          <a:prstGeom prst="rect">
            <a:avLst/>
          </a:prstGeom>
        </p:spPr>
        <p:txBody>
          <a:bodyPr anchorCtr="0" anchor="ctr" bIns="58925" lIns="58925" spcFirstLastPara="1" rIns="58925" wrap="square" tIns="58925">
            <a:noAutofit/>
          </a:bodyPr>
          <a:lstStyle/>
          <a:p>
            <a:pPr indent="-177800" lvl="0" marL="292100" rtl="0" algn="ctr">
              <a:spcBef>
                <a:spcPts val="2700"/>
              </a:spcBef>
              <a:spcAft>
                <a:spcPts val="0"/>
              </a:spcAft>
              <a:buNone/>
            </a:pPr>
            <a:r>
              <a:rPr lang="en"/>
              <a:t>In the same manner, we can get back prop (4), (3), (1) and (1)!</a:t>
            </a:r>
            <a:endParaRPr/>
          </a:p>
        </p:txBody>
      </p:sp>
      <p:sp>
        <p:nvSpPr>
          <p:cNvPr id="935" name="Shape 935"/>
          <p:cNvSpPr/>
          <p:nvPr/>
        </p:nvSpPr>
        <p:spPr>
          <a:xfrm>
            <a:off x="1860697" y="446041"/>
            <a:ext cx="11982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o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=a</a:t>
            </a:r>
            <a:r>
              <a:rPr b="1" baseline="-25000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w</a:t>
            </a:r>
            <a:endParaRPr sz="1300">
              <a:solidFill>
                <a:srgbClr val="AA794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36" name="Shape 936"/>
          <p:cNvSpPr/>
          <p:nvPr/>
        </p:nvSpPr>
        <p:spPr>
          <a:xfrm>
            <a:off x="7465150" y="457675"/>
            <a:ext cx="17490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E</a:t>
            </a:r>
            <a:r>
              <a:rPr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=loss(</a:t>
            </a:r>
            <a:r>
              <a:rPr b="1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1" baseline="-25000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b="1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t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1300">
              <a:solidFill>
                <a:srgbClr val="AA794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0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41" name="Shape 941"/>
          <p:cNvCxnSpPr>
            <a:stCxn id="942" idx="3"/>
            <a:endCxn id="943" idx="2"/>
          </p:cNvCxnSpPr>
          <p:nvPr/>
        </p:nvCxnSpPr>
        <p:spPr>
          <a:xfrm flipH="1" rot="10800000">
            <a:off x="821401" y="688188"/>
            <a:ext cx="610800" cy="126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943" name="Shape 943"/>
          <p:cNvSpPr/>
          <p:nvPr/>
        </p:nvSpPr>
        <p:spPr>
          <a:xfrm>
            <a:off x="1432178" y="514437"/>
            <a:ext cx="506400" cy="347700"/>
          </a:xfrm>
          <a:prstGeom prst="ellipse">
            <a:avLst/>
          </a:prstGeom>
          <a:blipFill rotWithShape="1">
            <a:blip r:embed="rId3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23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*</a:t>
            </a:r>
            <a:endParaRPr sz="900"/>
          </a:p>
        </p:txBody>
      </p:sp>
      <p:cxnSp>
        <p:nvCxnSpPr>
          <p:cNvPr id="944" name="Shape 944"/>
          <p:cNvCxnSpPr>
            <a:stCxn id="943" idx="6"/>
            <a:endCxn id="945" idx="2"/>
          </p:cNvCxnSpPr>
          <p:nvPr/>
        </p:nvCxnSpPr>
        <p:spPr>
          <a:xfrm flipH="1" rot="10800000">
            <a:off x="1938578" y="680187"/>
            <a:ext cx="1169700" cy="81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945" name="Shape 945"/>
          <p:cNvSpPr/>
          <p:nvPr/>
        </p:nvSpPr>
        <p:spPr>
          <a:xfrm>
            <a:off x="3108234" y="490298"/>
            <a:ext cx="506400" cy="379800"/>
          </a:xfrm>
          <a:prstGeom prst="ellipse">
            <a:avLst/>
          </a:prstGeom>
          <a:blipFill rotWithShape="1">
            <a:blip r:embed="rId3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5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+</a:t>
            </a:r>
            <a:endParaRPr sz="900"/>
          </a:p>
        </p:txBody>
      </p:sp>
      <p:cxnSp>
        <p:nvCxnSpPr>
          <p:cNvPr id="946" name="Shape 946"/>
          <p:cNvCxnSpPr>
            <a:stCxn id="945" idx="6"/>
            <a:endCxn id="947" idx="2"/>
          </p:cNvCxnSpPr>
          <p:nvPr/>
        </p:nvCxnSpPr>
        <p:spPr>
          <a:xfrm>
            <a:off x="3614634" y="680198"/>
            <a:ext cx="997800" cy="39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947" name="Shape 947"/>
          <p:cNvSpPr/>
          <p:nvPr/>
        </p:nvSpPr>
        <p:spPr>
          <a:xfrm>
            <a:off x="4612394" y="488070"/>
            <a:ext cx="582300" cy="391800"/>
          </a:xfrm>
          <a:prstGeom prst="ellipse">
            <a:avLst/>
          </a:prstGeom>
          <a:blipFill rotWithShape="1">
            <a:blip r:embed="rId4">
              <a:alphaModFix/>
            </a:blip>
            <a:tile algn="tl" flip="none" tx="0" sx="99997" ty="0" sy="99997"/>
          </a:blipFill>
          <a:ln>
            <a:noFill/>
          </a:ln>
          <a:effectLst>
            <a:outerShdw blurRad="50800" rotWithShape="0" dist="127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Sigmoid</a:t>
            </a:r>
            <a:endParaRPr sz="900"/>
          </a:p>
        </p:txBody>
      </p:sp>
      <p:cxnSp>
        <p:nvCxnSpPr>
          <p:cNvPr id="948" name="Shape 948"/>
          <p:cNvCxnSpPr>
            <a:stCxn id="947" idx="6"/>
          </p:cNvCxnSpPr>
          <p:nvPr/>
        </p:nvCxnSpPr>
        <p:spPr>
          <a:xfrm flipH="1" rot="10800000">
            <a:off x="5194694" y="680370"/>
            <a:ext cx="1931700" cy="36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949" name="Shape 949"/>
          <p:cNvSpPr/>
          <p:nvPr/>
        </p:nvSpPr>
        <p:spPr>
          <a:xfrm>
            <a:off x="7141139" y="490297"/>
            <a:ext cx="506400" cy="379800"/>
          </a:xfrm>
          <a:prstGeom prst="ellipse">
            <a:avLst/>
          </a:prstGeom>
          <a:blipFill rotWithShape="1">
            <a:blip r:embed="rId5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loss</a:t>
            </a:r>
            <a:endParaRPr sz="1100"/>
          </a:p>
        </p:txBody>
      </p:sp>
      <p:cxnSp>
        <p:nvCxnSpPr>
          <p:cNvPr id="950" name="Shape 950"/>
          <p:cNvCxnSpPr>
            <a:stCxn id="949" idx="6"/>
          </p:cNvCxnSpPr>
          <p:nvPr/>
        </p:nvCxnSpPr>
        <p:spPr>
          <a:xfrm>
            <a:off x="7647539" y="680197"/>
            <a:ext cx="614400" cy="45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cxnSp>
        <p:nvCxnSpPr>
          <p:cNvPr id="951" name="Shape 951"/>
          <p:cNvCxnSpPr/>
          <p:nvPr/>
        </p:nvCxnSpPr>
        <p:spPr>
          <a:xfrm rot="10800000">
            <a:off x="1652884" y="866379"/>
            <a:ext cx="0" cy="2748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952" name="Shape 952"/>
          <p:cNvSpPr/>
          <p:nvPr/>
        </p:nvSpPr>
        <p:spPr>
          <a:xfrm>
            <a:off x="1508741" y="1137085"/>
            <a:ext cx="2463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900">
                <a:latin typeface="Consolas"/>
                <a:ea typeface="Consolas"/>
                <a:cs typeface="Consolas"/>
                <a:sym typeface="Consolas"/>
              </a:rPr>
              <a:t>w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953" name="Shape 953"/>
          <p:cNvCxnSpPr>
            <a:endCxn id="945" idx="4"/>
          </p:cNvCxnSpPr>
          <p:nvPr/>
        </p:nvCxnSpPr>
        <p:spPr>
          <a:xfrm rot="10800000">
            <a:off x="3361434" y="870098"/>
            <a:ext cx="5100" cy="2703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954" name="Shape 954"/>
          <p:cNvSpPr/>
          <p:nvPr/>
        </p:nvSpPr>
        <p:spPr>
          <a:xfrm flipH="1">
            <a:off x="3185519" y="1153729"/>
            <a:ext cx="3756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900">
                <a:latin typeface="Consolas"/>
                <a:ea typeface="Consolas"/>
                <a:cs typeface="Consolas"/>
                <a:sym typeface="Consolas"/>
              </a:rPr>
              <a:t>b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55" name="Shape 955"/>
          <p:cNvSpPr/>
          <p:nvPr/>
        </p:nvSpPr>
        <p:spPr>
          <a:xfrm>
            <a:off x="3526733" y="457682"/>
            <a:ext cx="10539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l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=o+b</a:t>
            </a:r>
            <a:endParaRPr sz="1300">
              <a:solidFill>
                <a:srgbClr val="AA794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56" name="Shape 956"/>
          <p:cNvSpPr/>
          <p:nvPr/>
        </p:nvSpPr>
        <p:spPr>
          <a:xfrm>
            <a:off x="5094123" y="454926"/>
            <a:ext cx="19497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1" baseline="-25000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=sigmoid(l)</a:t>
            </a:r>
            <a:endParaRPr sz="1300">
              <a:solidFill>
                <a:srgbClr val="AA794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957" name="Shape 95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785450" y="2607833"/>
            <a:ext cx="1558500" cy="2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8" name="Shape 95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789233" y="2299355"/>
            <a:ext cx="1551300" cy="218400"/>
          </a:xfrm>
          <a:prstGeom prst="rect">
            <a:avLst/>
          </a:prstGeom>
          <a:noFill/>
          <a:ln>
            <a:noFill/>
          </a:ln>
        </p:spPr>
      </p:pic>
      <p:sp>
        <p:nvSpPr>
          <p:cNvPr id="959" name="Shape 959"/>
          <p:cNvSpPr/>
          <p:nvPr/>
        </p:nvSpPr>
        <p:spPr>
          <a:xfrm>
            <a:off x="5593748" y="2232383"/>
            <a:ext cx="3234300" cy="1316400"/>
          </a:xfrm>
          <a:prstGeom prst="rect">
            <a:avLst/>
          </a:prstGeom>
          <a:noFill/>
          <a:ln cap="flat" cmpd="sng" w="25400">
            <a:solidFill>
              <a:srgbClr val="85888D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960" name="Shape 96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750887" y="2965780"/>
            <a:ext cx="2919900" cy="218400"/>
          </a:xfrm>
          <a:prstGeom prst="rect">
            <a:avLst/>
          </a:prstGeom>
          <a:noFill/>
          <a:ln>
            <a:noFill/>
          </a:ln>
        </p:spPr>
      </p:pic>
      <p:sp>
        <p:nvSpPr>
          <p:cNvPr id="961" name="Shape 961"/>
          <p:cNvSpPr/>
          <p:nvPr/>
        </p:nvSpPr>
        <p:spPr>
          <a:xfrm>
            <a:off x="5573105" y="1862861"/>
            <a:ext cx="2240100" cy="3081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2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Gate derivatives </a:t>
            </a:r>
            <a:endParaRPr sz="900"/>
          </a:p>
        </p:txBody>
      </p:sp>
      <p:sp>
        <p:nvSpPr>
          <p:cNvPr id="962" name="Shape 962"/>
          <p:cNvSpPr/>
          <p:nvPr/>
        </p:nvSpPr>
        <p:spPr>
          <a:xfrm>
            <a:off x="113690" y="26638"/>
            <a:ext cx="1128300" cy="3081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Network</a:t>
            </a:r>
            <a:endParaRPr sz="1900"/>
          </a:p>
        </p:txBody>
      </p:sp>
      <p:cxnSp>
        <p:nvCxnSpPr>
          <p:cNvPr id="963" name="Shape 963"/>
          <p:cNvCxnSpPr/>
          <p:nvPr/>
        </p:nvCxnSpPr>
        <p:spPr>
          <a:xfrm>
            <a:off x="1559769" y="190945"/>
            <a:ext cx="6928800" cy="0"/>
          </a:xfrm>
          <a:prstGeom prst="straightConnector1">
            <a:avLst/>
          </a:prstGeom>
          <a:noFill/>
          <a:ln cap="flat" cmpd="sng" w="25400">
            <a:solidFill>
              <a:srgbClr val="AA7942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964" name="Shape 964"/>
          <p:cNvSpPr/>
          <p:nvPr/>
        </p:nvSpPr>
        <p:spPr>
          <a:xfrm>
            <a:off x="4337448" y="-18010"/>
            <a:ext cx="7728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" sz="1500" u="none" cap="none" strike="noStrike">
                <a:solidFill>
                  <a:srgbClr val="AA79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forward</a:t>
            </a:r>
            <a:endParaRPr sz="900">
              <a:solidFill>
                <a:srgbClr val="AA7942"/>
              </a:solidFill>
            </a:endParaRPr>
          </a:p>
        </p:txBody>
      </p:sp>
      <p:cxnSp>
        <p:nvCxnSpPr>
          <p:cNvPr id="965" name="Shape 965"/>
          <p:cNvCxnSpPr/>
          <p:nvPr/>
        </p:nvCxnSpPr>
        <p:spPr>
          <a:xfrm>
            <a:off x="814485" y="1664477"/>
            <a:ext cx="7254600" cy="0"/>
          </a:xfrm>
          <a:prstGeom prst="straightConnector1">
            <a:avLst/>
          </a:prstGeom>
          <a:noFill/>
          <a:ln cap="flat" cmpd="sng" w="25400">
            <a:solidFill>
              <a:srgbClr val="0433FF"/>
            </a:solidFill>
            <a:prstDash val="solid"/>
            <a:miter lim="8000"/>
            <a:headEnd len="lg" w="lg" type="triangle"/>
            <a:tailEnd len="med" w="med" type="none"/>
          </a:ln>
        </p:spPr>
      </p:cxnSp>
      <p:sp>
        <p:nvSpPr>
          <p:cNvPr id="942" name="Shape 942"/>
          <p:cNvSpPr/>
          <p:nvPr/>
        </p:nvSpPr>
        <p:spPr>
          <a:xfrm>
            <a:off x="278701" y="563388"/>
            <a:ext cx="542700" cy="27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1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0" baseline="-25000" i="0" lang="en" sz="1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966" name="Shape 96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927798" y="708130"/>
            <a:ext cx="309563" cy="241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967" name="Shape 96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571717" y="718927"/>
            <a:ext cx="818601" cy="241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968" name="Shape 96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901041" y="1364739"/>
            <a:ext cx="760166" cy="236019"/>
          </a:xfrm>
          <a:prstGeom prst="rect">
            <a:avLst/>
          </a:prstGeom>
          <a:noFill/>
          <a:ln>
            <a:noFill/>
          </a:ln>
        </p:spPr>
      </p:pic>
      <p:pic>
        <p:nvPicPr>
          <p:cNvPr id="969" name="Shape 969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990160" y="703002"/>
            <a:ext cx="760166" cy="234129"/>
          </a:xfrm>
          <a:prstGeom prst="rect">
            <a:avLst/>
          </a:prstGeom>
          <a:noFill/>
          <a:ln>
            <a:noFill/>
          </a:ln>
        </p:spPr>
      </p:pic>
      <p:pic>
        <p:nvPicPr>
          <p:cNvPr id="970" name="Shape 970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093764" y="1371081"/>
            <a:ext cx="818595" cy="243365"/>
          </a:xfrm>
          <a:prstGeom prst="rect">
            <a:avLst/>
          </a:prstGeom>
          <a:noFill/>
          <a:ln>
            <a:noFill/>
          </a:ln>
        </p:spPr>
      </p:pic>
      <p:sp>
        <p:nvSpPr>
          <p:cNvPr id="971" name="Shape 971"/>
          <p:cNvSpPr txBox="1"/>
          <p:nvPr>
            <p:ph idx="1" type="body"/>
          </p:nvPr>
        </p:nvSpPr>
        <p:spPr>
          <a:xfrm>
            <a:off x="517650" y="3744273"/>
            <a:ext cx="8147100" cy="555900"/>
          </a:xfrm>
          <a:prstGeom prst="rect">
            <a:avLst/>
          </a:prstGeom>
        </p:spPr>
        <p:txBody>
          <a:bodyPr anchorCtr="0" anchor="ctr" bIns="58925" lIns="58925" spcFirstLastPara="1" rIns="58925" wrap="square" tIns="58925">
            <a:noAutofit/>
          </a:bodyPr>
          <a:lstStyle/>
          <a:p>
            <a:pPr indent="-177800" lvl="0" marL="292100" rtl="0" algn="ctr">
              <a:spcBef>
                <a:spcPts val="2700"/>
              </a:spcBef>
              <a:spcAft>
                <a:spcPts val="0"/>
              </a:spcAft>
              <a:buNone/>
            </a:pPr>
            <a:r>
              <a:rPr lang="en"/>
              <a:t>These derivatives for each gate will be given. </a:t>
            </a:r>
            <a:endParaRPr/>
          </a:p>
          <a:p>
            <a:pPr indent="-177800" lvl="0" marL="292100" rtl="0" algn="ctr">
              <a:spcBef>
                <a:spcPts val="2700"/>
              </a:spcBef>
              <a:spcAft>
                <a:spcPts val="0"/>
              </a:spcAft>
              <a:buNone/>
            </a:pPr>
            <a:r>
              <a:rPr lang="en"/>
              <a:t>We can just use them in the chain rule.</a:t>
            </a:r>
            <a:endParaRPr/>
          </a:p>
        </p:txBody>
      </p:sp>
      <p:sp>
        <p:nvSpPr>
          <p:cNvPr id="972" name="Shape 972"/>
          <p:cNvSpPr/>
          <p:nvPr/>
        </p:nvSpPr>
        <p:spPr>
          <a:xfrm>
            <a:off x="1860697" y="446041"/>
            <a:ext cx="11982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o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=a</a:t>
            </a:r>
            <a:r>
              <a:rPr b="1" baseline="-25000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w</a:t>
            </a:r>
            <a:endParaRPr sz="1300">
              <a:solidFill>
                <a:srgbClr val="AA794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973" name="Shape 973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5794752" y="3182467"/>
            <a:ext cx="2223257" cy="270211"/>
          </a:xfrm>
          <a:prstGeom prst="rect">
            <a:avLst/>
          </a:prstGeom>
          <a:noFill/>
          <a:ln>
            <a:noFill/>
          </a:ln>
        </p:spPr>
      </p:pic>
      <p:sp>
        <p:nvSpPr>
          <p:cNvPr id="974" name="Shape 974"/>
          <p:cNvSpPr/>
          <p:nvPr/>
        </p:nvSpPr>
        <p:spPr>
          <a:xfrm>
            <a:off x="7465150" y="457675"/>
            <a:ext cx="17490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E</a:t>
            </a:r>
            <a:r>
              <a:rPr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=loss(</a:t>
            </a:r>
            <a:r>
              <a:rPr b="1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1" baseline="-25000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b="1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t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1300">
              <a:solidFill>
                <a:srgbClr val="AA794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8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79" name="Shape 979"/>
          <p:cNvCxnSpPr>
            <a:stCxn id="980" idx="3"/>
            <a:endCxn id="981" idx="2"/>
          </p:cNvCxnSpPr>
          <p:nvPr/>
        </p:nvCxnSpPr>
        <p:spPr>
          <a:xfrm flipH="1" rot="10800000">
            <a:off x="821401" y="688188"/>
            <a:ext cx="610800" cy="126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981" name="Shape 981"/>
          <p:cNvSpPr/>
          <p:nvPr/>
        </p:nvSpPr>
        <p:spPr>
          <a:xfrm>
            <a:off x="1432178" y="514437"/>
            <a:ext cx="506400" cy="347700"/>
          </a:xfrm>
          <a:prstGeom prst="ellipse">
            <a:avLst/>
          </a:prstGeom>
          <a:blipFill rotWithShape="1">
            <a:blip r:embed="rId3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23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*</a:t>
            </a:r>
            <a:endParaRPr sz="900"/>
          </a:p>
        </p:txBody>
      </p:sp>
      <p:cxnSp>
        <p:nvCxnSpPr>
          <p:cNvPr id="982" name="Shape 982"/>
          <p:cNvCxnSpPr>
            <a:stCxn id="981" idx="6"/>
            <a:endCxn id="983" idx="2"/>
          </p:cNvCxnSpPr>
          <p:nvPr/>
        </p:nvCxnSpPr>
        <p:spPr>
          <a:xfrm flipH="1" rot="10800000">
            <a:off x="1938578" y="680187"/>
            <a:ext cx="1169700" cy="81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983" name="Shape 983"/>
          <p:cNvSpPr/>
          <p:nvPr/>
        </p:nvSpPr>
        <p:spPr>
          <a:xfrm>
            <a:off x="3108234" y="490298"/>
            <a:ext cx="506400" cy="379800"/>
          </a:xfrm>
          <a:prstGeom prst="ellipse">
            <a:avLst/>
          </a:prstGeom>
          <a:blipFill rotWithShape="1">
            <a:blip r:embed="rId3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5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+</a:t>
            </a:r>
            <a:endParaRPr sz="900"/>
          </a:p>
        </p:txBody>
      </p:sp>
      <p:cxnSp>
        <p:nvCxnSpPr>
          <p:cNvPr id="984" name="Shape 984"/>
          <p:cNvCxnSpPr>
            <a:stCxn id="983" idx="6"/>
            <a:endCxn id="985" idx="2"/>
          </p:cNvCxnSpPr>
          <p:nvPr/>
        </p:nvCxnSpPr>
        <p:spPr>
          <a:xfrm>
            <a:off x="3614634" y="680198"/>
            <a:ext cx="997800" cy="39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985" name="Shape 985"/>
          <p:cNvSpPr/>
          <p:nvPr/>
        </p:nvSpPr>
        <p:spPr>
          <a:xfrm>
            <a:off x="4612394" y="488070"/>
            <a:ext cx="582300" cy="391800"/>
          </a:xfrm>
          <a:prstGeom prst="ellipse">
            <a:avLst/>
          </a:prstGeom>
          <a:blipFill rotWithShape="1">
            <a:blip r:embed="rId4">
              <a:alphaModFix/>
            </a:blip>
            <a:tile algn="tl" flip="none" tx="0" sx="99997" ty="0" sy="99997"/>
          </a:blipFill>
          <a:ln>
            <a:noFill/>
          </a:ln>
          <a:effectLst>
            <a:outerShdw blurRad="50800" rotWithShape="0" dist="127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Sigmoid</a:t>
            </a:r>
            <a:endParaRPr sz="900"/>
          </a:p>
        </p:txBody>
      </p:sp>
      <p:cxnSp>
        <p:nvCxnSpPr>
          <p:cNvPr id="986" name="Shape 986"/>
          <p:cNvCxnSpPr>
            <a:stCxn id="985" idx="6"/>
          </p:cNvCxnSpPr>
          <p:nvPr/>
        </p:nvCxnSpPr>
        <p:spPr>
          <a:xfrm flipH="1" rot="10800000">
            <a:off x="5194694" y="680370"/>
            <a:ext cx="1931700" cy="36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987" name="Shape 987"/>
          <p:cNvSpPr/>
          <p:nvPr/>
        </p:nvSpPr>
        <p:spPr>
          <a:xfrm>
            <a:off x="7141139" y="490297"/>
            <a:ext cx="506400" cy="379800"/>
          </a:xfrm>
          <a:prstGeom prst="ellipse">
            <a:avLst/>
          </a:prstGeom>
          <a:blipFill rotWithShape="1">
            <a:blip r:embed="rId5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loss</a:t>
            </a:r>
            <a:endParaRPr sz="1100"/>
          </a:p>
        </p:txBody>
      </p:sp>
      <p:cxnSp>
        <p:nvCxnSpPr>
          <p:cNvPr id="988" name="Shape 988"/>
          <p:cNvCxnSpPr>
            <a:stCxn id="987" idx="6"/>
          </p:cNvCxnSpPr>
          <p:nvPr/>
        </p:nvCxnSpPr>
        <p:spPr>
          <a:xfrm>
            <a:off x="7647539" y="680197"/>
            <a:ext cx="614400" cy="45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cxnSp>
        <p:nvCxnSpPr>
          <p:cNvPr id="989" name="Shape 989"/>
          <p:cNvCxnSpPr/>
          <p:nvPr/>
        </p:nvCxnSpPr>
        <p:spPr>
          <a:xfrm rot="10800000">
            <a:off x="1652884" y="866379"/>
            <a:ext cx="0" cy="2748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990" name="Shape 990"/>
          <p:cNvSpPr/>
          <p:nvPr/>
        </p:nvSpPr>
        <p:spPr>
          <a:xfrm>
            <a:off x="1508741" y="1137085"/>
            <a:ext cx="2463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900">
                <a:latin typeface="Consolas"/>
                <a:ea typeface="Consolas"/>
                <a:cs typeface="Consolas"/>
                <a:sym typeface="Consolas"/>
              </a:rPr>
              <a:t>w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991" name="Shape 991"/>
          <p:cNvCxnSpPr>
            <a:endCxn id="983" idx="4"/>
          </p:cNvCxnSpPr>
          <p:nvPr/>
        </p:nvCxnSpPr>
        <p:spPr>
          <a:xfrm rot="10800000">
            <a:off x="3361434" y="870098"/>
            <a:ext cx="5100" cy="2703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992" name="Shape 992"/>
          <p:cNvSpPr/>
          <p:nvPr/>
        </p:nvSpPr>
        <p:spPr>
          <a:xfrm flipH="1">
            <a:off x="3185519" y="1153729"/>
            <a:ext cx="3756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900">
                <a:latin typeface="Consolas"/>
                <a:ea typeface="Consolas"/>
                <a:cs typeface="Consolas"/>
                <a:sym typeface="Consolas"/>
              </a:rPr>
              <a:t>b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93" name="Shape 993"/>
          <p:cNvSpPr/>
          <p:nvPr/>
        </p:nvSpPr>
        <p:spPr>
          <a:xfrm>
            <a:off x="3526733" y="457682"/>
            <a:ext cx="10539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l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=o+b</a:t>
            </a:r>
            <a:endParaRPr sz="1300">
              <a:solidFill>
                <a:srgbClr val="AA794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94" name="Shape 994"/>
          <p:cNvSpPr/>
          <p:nvPr/>
        </p:nvSpPr>
        <p:spPr>
          <a:xfrm>
            <a:off x="5094123" y="454926"/>
            <a:ext cx="19497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1" baseline="-25000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=sigmoid(l)</a:t>
            </a:r>
            <a:endParaRPr sz="1300">
              <a:solidFill>
                <a:srgbClr val="AA794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995" name="Shape 99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785450" y="2607833"/>
            <a:ext cx="1558500" cy="2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6" name="Shape 99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789233" y="2299355"/>
            <a:ext cx="1551300" cy="218400"/>
          </a:xfrm>
          <a:prstGeom prst="rect">
            <a:avLst/>
          </a:prstGeom>
          <a:noFill/>
          <a:ln>
            <a:noFill/>
          </a:ln>
        </p:spPr>
      </p:pic>
      <p:sp>
        <p:nvSpPr>
          <p:cNvPr id="997" name="Shape 997"/>
          <p:cNvSpPr/>
          <p:nvPr/>
        </p:nvSpPr>
        <p:spPr>
          <a:xfrm>
            <a:off x="5593748" y="2232383"/>
            <a:ext cx="3234300" cy="1316400"/>
          </a:xfrm>
          <a:prstGeom prst="rect">
            <a:avLst/>
          </a:prstGeom>
          <a:noFill/>
          <a:ln cap="flat" cmpd="sng" w="25400">
            <a:solidFill>
              <a:srgbClr val="85888D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998" name="Shape 99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750887" y="2965780"/>
            <a:ext cx="2919900" cy="218400"/>
          </a:xfrm>
          <a:prstGeom prst="rect">
            <a:avLst/>
          </a:prstGeom>
          <a:noFill/>
          <a:ln>
            <a:noFill/>
          </a:ln>
        </p:spPr>
      </p:pic>
      <p:sp>
        <p:nvSpPr>
          <p:cNvPr id="999" name="Shape 999"/>
          <p:cNvSpPr/>
          <p:nvPr/>
        </p:nvSpPr>
        <p:spPr>
          <a:xfrm>
            <a:off x="403041" y="1849778"/>
            <a:ext cx="3176700" cy="3081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2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Derivatives (chain rule) </a:t>
            </a:r>
            <a:endParaRPr sz="900"/>
          </a:p>
        </p:txBody>
      </p:sp>
      <p:sp>
        <p:nvSpPr>
          <p:cNvPr id="1000" name="Shape 1000"/>
          <p:cNvSpPr/>
          <p:nvPr/>
        </p:nvSpPr>
        <p:spPr>
          <a:xfrm>
            <a:off x="5573105" y="1862861"/>
            <a:ext cx="2240100" cy="3081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2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Gate derivatives </a:t>
            </a:r>
            <a:endParaRPr sz="900"/>
          </a:p>
        </p:txBody>
      </p:sp>
      <p:sp>
        <p:nvSpPr>
          <p:cNvPr id="1001" name="Shape 1001"/>
          <p:cNvSpPr/>
          <p:nvPr/>
        </p:nvSpPr>
        <p:spPr>
          <a:xfrm>
            <a:off x="113690" y="26638"/>
            <a:ext cx="1128300" cy="3081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Network</a:t>
            </a:r>
            <a:endParaRPr sz="1900"/>
          </a:p>
        </p:txBody>
      </p:sp>
      <p:cxnSp>
        <p:nvCxnSpPr>
          <p:cNvPr id="1002" name="Shape 1002"/>
          <p:cNvCxnSpPr/>
          <p:nvPr/>
        </p:nvCxnSpPr>
        <p:spPr>
          <a:xfrm>
            <a:off x="1559769" y="190945"/>
            <a:ext cx="6928800" cy="0"/>
          </a:xfrm>
          <a:prstGeom prst="straightConnector1">
            <a:avLst/>
          </a:prstGeom>
          <a:noFill/>
          <a:ln cap="flat" cmpd="sng" w="25400">
            <a:solidFill>
              <a:srgbClr val="AA7942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003" name="Shape 1003"/>
          <p:cNvSpPr/>
          <p:nvPr/>
        </p:nvSpPr>
        <p:spPr>
          <a:xfrm>
            <a:off x="4337448" y="-18010"/>
            <a:ext cx="7728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" sz="1500" u="none" cap="none" strike="noStrike">
                <a:solidFill>
                  <a:srgbClr val="AA79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forward</a:t>
            </a:r>
            <a:endParaRPr sz="900">
              <a:solidFill>
                <a:srgbClr val="AA7942"/>
              </a:solidFill>
            </a:endParaRPr>
          </a:p>
        </p:txBody>
      </p:sp>
      <p:cxnSp>
        <p:nvCxnSpPr>
          <p:cNvPr id="1004" name="Shape 1004"/>
          <p:cNvCxnSpPr/>
          <p:nvPr/>
        </p:nvCxnSpPr>
        <p:spPr>
          <a:xfrm>
            <a:off x="814485" y="1664477"/>
            <a:ext cx="7254600" cy="0"/>
          </a:xfrm>
          <a:prstGeom prst="straightConnector1">
            <a:avLst/>
          </a:prstGeom>
          <a:noFill/>
          <a:ln cap="flat" cmpd="sng" w="25400">
            <a:solidFill>
              <a:srgbClr val="0433FF"/>
            </a:solidFill>
            <a:prstDash val="solid"/>
            <a:miter lim="8000"/>
            <a:headEnd len="lg" w="lg" type="triangle"/>
            <a:tailEnd len="med" w="med" type="none"/>
          </a:ln>
        </p:spPr>
      </p:cxnSp>
      <p:sp>
        <p:nvSpPr>
          <p:cNvPr id="1005" name="Shape 1005"/>
          <p:cNvSpPr/>
          <p:nvPr/>
        </p:nvSpPr>
        <p:spPr>
          <a:xfrm>
            <a:off x="4048491" y="1636520"/>
            <a:ext cx="14766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A7942"/>
              </a:buClr>
              <a:buFont typeface="Helvetica Neue"/>
              <a:buNone/>
            </a:pPr>
            <a:r>
              <a:rPr b="0" i="0" lang="en" sz="1500" u="none" cap="none" strike="noStrike">
                <a:solidFill>
                  <a:srgbClr val="0433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backward prop</a:t>
            </a:r>
            <a:endParaRPr sz="900">
              <a:solidFill>
                <a:srgbClr val="0433FF"/>
              </a:solidFill>
            </a:endParaRPr>
          </a:p>
        </p:txBody>
      </p:sp>
      <p:sp>
        <p:nvSpPr>
          <p:cNvPr id="980" name="Shape 980"/>
          <p:cNvSpPr/>
          <p:nvPr/>
        </p:nvSpPr>
        <p:spPr>
          <a:xfrm>
            <a:off x="278701" y="563388"/>
            <a:ext cx="542700" cy="27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1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0" baseline="-25000" i="0" lang="en" sz="1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006" name="Shape 100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927798" y="708130"/>
            <a:ext cx="309563" cy="241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7" name="Shape 100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571717" y="718927"/>
            <a:ext cx="818601" cy="241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8" name="Shape 100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901041" y="1364739"/>
            <a:ext cx="760166" cy="2360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9" name="Shape 1009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990160" y="703002"/>
            <a:ext cx="760166" cy="2341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0" name="Shape 1010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093764" y="1371081"/>
            <a:ext cx="818595" cy="24336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11" name="Shape 1011"/>
          <p:cNvCxnSpPr>
            <a:stCxn id="1012" idx="3"/>
            <a:endCxn id="998" idx="1"/>
          </p:cNvCxnSpPr>
          <p:nvPr/>
        </p:nvCxnSpPr>
        <p:spPr>
          <a:xfrm>
            <a:off x="2082187" y="2499880"/>
            <a:ext cx="3668700" cy="5751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6AA84F"/>
            </a:solidFill>
            <a:prstDash val="solid"/>
            <a:round/>
            <a:headEnd len="lg" w="lg" type="triangle"/>
            <a:tailEnd len="lg" w="lg" type="none"/>
          </a:ln>
        </p:spPr>
      </p:cxnSp>
      <p:sp>
        <p:nvSpPr>
          <p:cNvPr id="1013" name="Shape 1013"/>
          <p:cNvSpPr txBox="1"/>
          <p:nvPr/>
        </p:nvSpPr>
        <p:spPr>
          <a:xfrm>
            <a:off x="3703482" y="2320332"/>
            <a:ext cx="1476600" cy="3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6AA84F"/>
                </a:solidFill>
              </a:rPr>
              <a:t>Given from the pre computed derivative</a:t>
            </a:r>
            <a:endParaRPr sz="900">
              <a:solidFill>
                <a:srgbClr val="6AA84F"/>
              </a:solidFill>
            </a:endParaRPr>
          </a:p>
        </p:txBody>
      </p:sp>
      <p:sp>
        <p:nvSpPr>
          <p:cNvPr id="1014" name="Shape 1014"/>
          <p:cNvSpPr txBox="1"/>
          <p:nvPr>
            <p:ph idx="1" type="body"/>
          </p:nvPr>
        </p:nvSpPr>
        <p:spPr>
          <a:xfrm>
            <a:off x="3063445" y="3918151"/>
            <a:ext cx="5922000" cy="929400"/>
          </a:xfrm>
          <a:prstGeom prst="rect">
            <a:avLst/>
          </a:prstGeom>
        </p:spPr>
        <p:txBody>
          <a:bodyPr anchorCtr="0" anchor="ctr" bIns="58925" lIns="58925" spcFirstLastPara="1" rIns="58925" wrap="square" tIns="58925">
            <a:noAutofit/>
          </a:bodyPr>
          <a:lstStyle/>
          <a:p>
            <a:pPr indent="-177800" lvl="0" marL="292100" rtl="0" algn="ctr">
              <a:spcBef>
                <a:spcPts val="2700"/>
              </a:spcBef>
              <a:spcAft>
                <a:spcPts val="0"/>
              </a:spcAft>
              <a:buNone/>
            </a:pPr>
            <a:r>
              <a:rPr lang="en"/>
              <a:t>Just apply them one by one and solve each derivative one by one!</a:t>
            </a:r>
            <a:endParaRPr/>
          </a:p>
        </p:txBody>
      </p:sp>
      <p:pic>
        <p:nvPicPr>
          <p:cNvPr id="1015" name="Shape 1015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315984" y="2325876"/>
            <a:ext cx="1324704" cy="3477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6" name="Shape 1016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295898" y="2851209"/>
            <a:ext cx="3423548" cy="347731"/>
          </a:xfrm>
          <a:prstGeom prst="rect">
            <a:avLst/>
          </a:prstGeom>
          <a:noFill/>
          <a:ln>
            <a:noFill/>
          </a:ln>
        </p:spPr>
      </p:pic>
      <p:sp>
        <p:nvSpPr>
          <p:cNvPr id="1017" name="Shape 1017"/>
          <p:cNvSpPr/>
          <p:nvPr/>
        </p:nvSpPr>
        <p:spPr>
          <a:xfrm>
            <a:off x="1860697" y="446041"/>
            <a:ext cx="11982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o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=a</a:t>
            </a:r>
            <a:r>
              <a:rPr b="1" baseline="-25000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w</a:t>
            </a:r>
            <a:endParaRPr sz="1300">
              <a:solidFill>
                <a:srgbClr val="AA794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018" name="Shape 1018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5794752" y="3182467"/>
            <a:ext cx="2223257" cy="270211"/>
          </a:xfrm>
          <a:prstGeom prst="rect">
            <a:avLst/>
          </a:prstGeom>
          <a:noFill/>
          <a:ln>
            <a:noFill/>
          </a:ln>
        </p:spPr>
      </p:pic>
      <p:sp>
        <p:nvSpPr>
          <p:cNvPr id="1019" name="Shape 1019"/>
          <p:cNvSpPr/>
          <p:nvPr/>
        </p:nvSpPr>
        <p:spPr>
          <a:xfrm>
            <a:off x="7465150" y="457675"/>
            <a:ext cx="17490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E</a:t>
            </a:r>
            <a:r>
              <a:rPr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=loss(</a:t>
            </a:r>
            <a:r>
              <a:rPr b="1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1" baseline="-25000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b="1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t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1300">
              <a:solidFill>
                <a:srgbClr val="AA794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020" name="Shape 1020"/>
          <p:cNvSpPr txBox="1"/>
          <p:nvPr/>
        </p:nvSpPr>
        <p:spPr>
          <a:xfrm>
            <a:off x="1432550" y="2776600"/>
            <a:ext cx="2448300" cy="568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4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25" name="Shape 1025"/>
          <p:cNvCxnSpPr>
            <a:stCxn id="1026" idx="3"/>
            <a:endCxn id="1027" idx="2"/>
          </p:cNvCxnSpPr>
          <p:nvPr/>
        </p:nvCxnSpPr>
        <p:spPr>
          <a:xfrm flipH="1" rot="10800000">
            <a:off x="821401" y="688188"/>
            <a:ext cx="610800" cy="126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027" name="Shape 1027"/>
          <p:cNvSpPr/>
          <p:nvPr/>
        </p:nvSpPr>
        <p:spPr>
          <a:xfrm>
            <a:off x="1432178" y="514437"/>
            <a:ext cx="506400" cy="347700"/>
          </a:xfrm>
          <a:prstGeom prst="ellipse">
            <a:avLst/>
          </a:prstGeom>
          <a:blipFill rotWithShape="1">
            <a:blip r:embed="rId3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23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*</a:t>
            </a:r>
            <a:endParaRPr sz="900"/>
          </a:p>
        </p:txBody>
      </p:sp>
      <p:cxnSp>
        <p:nvCxnSpPr>
          <p:cNvPr id="1028" name="Shape 1028"/>
          <p:cNvCxnSpPr>
            <a:stCxn id="1027" idx="6"/>
            <a:endCxn id="1029" idx="2"/>
          </p:cNvCxnSpPr>
          <p:nvPr/>
        </p:nvCxnSpPr>
        <p:spPr>
          <a:xfrm flipH="1" rot="10800000">
            <a:off x="1938578" y="680187"/>
            <a:ext cx="1169700" cy="81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029" name="Shape 1029"/>
          <p:cNvSpPr/>
          <p:nvPr/>
        </p:nvSpPr>
        <p:spPr>
          <a:xfrm>
            <a:off x="3108234" y="490298"/>
            <a:ext cx="506400" cy="379800"/>
          </a:xfrm>
          <a:prstGeom prst="ellipse">
            <a:avLst/>
          </a:prstGeom>
          <a:blipFill rotWithShape="1">
            <a:blip r:embed="rId3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5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+</a:t>
            </a:r>
            <a:endParaRPr sz="900"/>
          </a:p>
        </p:txBody>
      </p:sp>
      <p:cxnSp>
        <p:nvCxnSpPr>
          <p:cNvPr id="1030" name="Shape 1030"/>
          <p:cNvCxnSpPr>
            <a:stCxn id="1029" idx="6"/>
            <a:endCxn id="1031" idx="2"/>
          </p:cNvCxnSpPr>
          <p:nvPr/>
        </p:nvCxnSpPr>
        <p:spPr>
          <a:xfrm>
            <a:off x="3614634" y="680198"/>
            <a:ext cx="997800" cy="39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031" name="Shape 1031"/>
          <p:cNvSpPr/>
          <p:nvPr/>
        </p:nvSpPr>
        <p:spPr>
          <a:xfrm>
            <a:off x="4612394" y="488070"/>
            <a:ext cx="582300" cy="391800"/>
          </a:xfrm>
          <a:prstGeom prst="ellipse">
            <a:avLst/>
          </a:prstGeom>
          <a:blipFill rotWithShape="1">
            <a:blip r:embed="rId4">
              <a:alphaModFix/>
            </a:blip>
            <a:tile algn="tl" flip="none" tx="0" sx="99997" ty="0" sy="99997"/>
          </a:blipFill>
          <a:ln>
            <a:noFill/>
          </a:ln>
          <a:effectLst>
            <a:outerShdw blurRad="50800" rotWithShape="0" dist="127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Sigmoid</a:t>
            </a:r>
            <a:endParaRPr sz="900"/>
          </a:p>
        </p:txBody>
      </p:sp>
      <p:cxnSp>
        <p:nvCxnSpPr>
          <p:cNvPr id="1032" name="Shape 1032"/>
          <p:cNvCxnSpPr>
            <a:stCxn id="1031" idx="6"/>
          </p:cNvCxnSpPr>
          <p:nvPr/>
        </p:nvCxnSpPr>
        <p:spPr>
          <a:xfrm flipH="1" rot="10800000">
            <a:off x="5194694" y="680370"/>
            <a:ext cx="1931700" cy="36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033" name="Shape 1033"/>
          <p:cNvSpPr/>
          <p:nvPr/>
        </p:nvSpPr>
        <p:spPr>
          <a:xfrm>
            <a:off x="7141139" y="490297"/>
            <a:ext cx="506400" cy="379800"/>
          </a:xfrm>
          <a:prstGeom prst="ellipse">
            <a:avLst/>
          </a:prstGeom>
          <a:blipFill rotWithShape="1">
            <a:blip r:embed="rId5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loss</a:t>
            </a:r>
            <a:endParaRPr sz="1100"/>
          </a:p>
        </p:txBody>
      </p:sp>
      <p:cxnSp>
        <p:nvCxnSpPr>
          <p:cNvPr id="1034" name="Shape 1034"/>
          <p:cNvCxnSpPr>
            <a:stCxn id="1033" idx="6"/>
          </p:cNvCxnSpPr>
          <p:nvPr/>
        </p:nvCxnSpPr>
        <p:spPr>
          <a:xfrm>
            <a:off x="7647539" y="680197"/>
            <a:ext cx="614400" cy="45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cxnSp>
        <p:nvCxnSpPr>
          <p:cNvPr id="1035" name="Shape 1035"/>
          <p:cNvCxnSpPr/>
          <p:nvPr/>
        </p:nvCxnSpPr>
        <p:spPr>
          <a:xfrm rot="10800000">
            <a:off x="1652884" y="866379"/>
            <a:ext cx="0" cy="2748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036" name="Shape 1036"/>
          <p:cNvSpPr/>
          <p:nvPr/>
        </p:nvSpPr>
        <p:spPr>
          <a:xfrm>
            <a:off x="1508741" y="1137085"/>
            <a:ext cx="2463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900">
                <a:latin typeface="Consolas"/>
                <a:ea typeface="Consolas"/>
                <a:cs typeface="Consolas"/>
                <a:sym typeface="Consolas"/>
              </a:rPr>
              <a:t>w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1037" name="Shape 1037"/>
          <p:cNvCxnSpPr>
            <a:endCxn id="1029" idx="4"/>
          </p:cNvCxnSpPr>
          <p:nvPr/>
        </p:nvCxnSpPr>
        <p:spPr>
          <a:xfrm rot="10800000">
            <a:off x="3361434" y="870098"/>
            <a:ext cx="5100" cy="2703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038" name="Shape 1038"/>
          <p:cNvSpPr/>
          <p:nvPr/>
        </p:nvSpPr>
        <p:spPr>
          <a:xfrm flipH="1">
            <a:off x="3185519" y="1153729"/>
            <a:ext cx="3756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900">
                <a:latin typeface="Consolas"/>
                <a:ea typeface="Consolas"/>
                <a:cs typeface="Consolas"/>
                <a:sym typeface="Consolas"/>
              </a:rPr>
              <a:t>b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039" name="Shape 1039"/>
          <p:cNvSpPr/>
          <p:nvPr/>
        </p:nvSpPr>
        <p:spPr>
          <a:xfrm>
            <a:off x="3526733" y="457682"/>
            <a:ext cx="10539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l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=o+b</a:t>
            </a:r>
            <a:endParaRPr sz="1300">
              <a:solidFill>
                <a:srgbClr val="AA794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040" name="Shape 1040"/>
          <p:cNvSpPr/>
          <p:nvPr/>
        </p:nvSpPr>
        <p:spPr>
          <a:xfrm>
            <a:off x="5094123" y="454926"/>
            <a:ext cx="19497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1" baseline="-25000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=sigmoid(l)</a:t>
            </a:r>
            <a:endParaRPr sz="1300">
              <a:solidFill>
                <a:srgbClr val="AA794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041" name="Shape 104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785450" y="2607833"/>
            <a:ext cx="1558500" cy="2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2" name="Shape 104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789233" y="2299355"/>
            <a:ext cx="1551300" cy="218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3" name="Shape 1043"/>
          <p:cNvSpPr/>
          <p:nvPr/>
        </p:nvSpPr>
        <p:spPr>
          <a:xfrm>
            <a:off x="5593748" y="2232383"/>
            <a:ext cx="3234300" cy="1316400"/>
          </a:xfrm>
          <a:prstGeom prst="rect">
            <a:avLst/>
          </a:prstGeom>
          <a:noFill/>
          <a:ln cap="flat" cmpd="sng" w="25400">
            <a:solidFill>
              <a:srgbClr val="85888D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044" name="Shape 104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750887" y="2965780"/>
            <a:ext cx="2919900" cy="218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5" name="Shape 1045"/>
          <p:cNvSpPr/>
          <p:nvPr/>
        </p:nvSpPr>
        <p:spPr>
          <a:xfrm>
            <a:off x="403041" y="1849778"/>
            <a:ext cx="3176700" cy="3081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2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Derivatives (chain rule) </a:t>
            </a:r>
            <a:endParaRPr sz="900"/>
          </a:p>
        </p:txBody>
      </p:sp>
      <p:sp>
        <p:nvSpPr>
          <p:cNvPr id="1046" name="Shape 1046"/>
          <p:cNvSpPr/>
          <p:nvPr/>
        </p:nvSpPr>
        <p:spPr>
          <a:xfrm>
            <a:off x="5573105" y="1862861"/>
            <a:ext cx="2240100" cy="3081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2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Gate derivatives </a:t>
            </a:r>
            <a:endParaRPr sz="900"/>
          </a:p>
        </p:txBody>
      </p:sp>
      <p:sp>
        <p:nvSpPr>
          <p:cNvPr id="1047" name="Shape 1047"/>
          <p:cNvSpPr/>
          <p:nvPr/>
        </p:nvSpPr>
        <p:spPr>
          <a:xfrm>
            <a:off x="113690" y="26638"/>
            <a:ext cx="1128300" cy="3081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Network</a:t>
            </a:r>
            <a:endParaRPr sz="1900"/>
          </a:p>
        </p:txBody>
      </p:sp>
      <p:cxnSp>
        <p:nvCxnSpPr>
          <p:cNvPr id="1048" name="Shape 1048"/>
          <p:cNvCxnSpPr/>
          <p:nvPr/>
        </p:nvCxnSpPr>
        <p:spPr>
          <a:xfrm>
            <a:off x="1559769" y="190945"/>
            <a:ext cx="6928800" cy="0"/>
          </a:xfrm>
          <a:prstGeom prst="straightConnector1">
            <a:avLst/>
          </a:prstGeom>
          <a:noFill/>
          <a:ln cap="flat" cmpd="sng" w="25400">
            <a:solidFill>
              <a:srgbClr val="AA7942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049" name="Shape 1049"/>
          <p:cNvSpPr/>
          <p:nvPr/>
        </p:nvSpPr>
        <p:spPr>
          <a:xfrm>
            <a:off x="4337448" y="-18010"/>
            <a:ext cx="7728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" sz="1500" u="none" cap="none" strike="noStrike">
                <a:solidFill>
                  <a:srgbClr val="AA79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forward</a:t>
            </a:r>
            <a:endParaRPr sz="900">
              <a:solidFill>
                <a:srgbClr val="AA7942"/>
              </a:solidFill>
            </a:endParaRPr>
          </a:p>
        </p:txBody>
      </p:sp>
      <p:cxnSp>
        <p:nvCxnSpPr>
          <p:cNvPr id="1050" name="Shape 1050"/>
          <p:cNvCxnSpPr/>
          <p:nvPr/>
        </p:nvCxnSpPr>
        <p:spPr>
          <a:xfrm>
            <a:off x="814485" y="1664477"/>
            <a:ext cx="7254600" cy="0"/>
          </a:xfrm>
          <a:prstGeom prst="straightConnector1">
            <a:avLst/>
          </a:prstGeom>
          <a:noFill/>
          <a:ln cap="flat" cmpd="sng" w="25400">
            <a:solidFill>
              <a:srgbClr val="0433FF"/>
            </a:solidFill>
            <a:prstDash val="solid"/>
            <a:miter lim="8000"/>
            <a:headEnd len="lg" w="lg" type="triangle"/>
            <a:tailEnd len="med" w="med" type="none"/>
          </a:ln>
        </p:spPr>
      </p:cxnSp>
      <p:sp>
        <p:nvSpPr>
          <p:cNvPr id="1051" name="Shape 1051"/>
          <p:cNvSpPr/>
          <p:nvPr/>
        </p:nvSpPr>
        <p:spPr>
          <a:xfrm>
            <a:off x="4048491" y="1636520"/>
            <a:ext cx="14766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A7942"/>
              </a:buClr>
              <a:buFont typeface="Helvetica Neue"/>
              <a:buNone/>
            </a:pPr>
            <a:r>
              <a:rPr b="0" i="0" lang="en" sz="1500" u="none" cap="none" strike="noStrike">
                <a:solidFill>
                  <a:srgbClr val="0433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backward prop</a:t>
            </a:r>
            <a:endParaRPr sz="900">
              <a:solidFill>
                <a:srgbClr val="0433FF"/>
              </a:solidFill>
            </a:endParaRPr>
          </a:p>
        </p:txBody>
      </p:sp>
      <p:sp>
        <p:nvSpPr>
          <p:cNvPr id="1026" name="Shape 1026"/>
          <p:cNvSpPr/>
          <p:nvPr/>
        </p:nvSpPr>
        <p:spPr>
          <a:xfrm>
            <a:off x="278701" y="563388"/>
            <a:ext cx="542700" cy="27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1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0" baseline="-25000" i="0" lang="en" sz="1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052" name="Shape 105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927798" y="708130"/>
            <a:ext cx="309563" cy="241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3" name="Shape 105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571717" y="718927"/>
            <a:ext cx="818601" cy="241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4" name="Shape 105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901041" y="1364739"/>
            <a:ext cx="760166" cy="2360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5" name="Shape 1055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990160" y="703002"/>
            <a:ext cx="760166" cy="2341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6" name="Shape 1056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093764" y="1371081"/>
            <a:ext cx="818595" cy="24336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57" name="Shape 1057"/>
          <p:cNvCxnSpPr>
            <a:stCxn id="1058" idx="3"/>
            <a:endCxn id="1044" idx="1"/>
          </p:cNvCxnSpPr>
          <p:nvPr/>
        </p:nvCxnSpPr>
        <p:spPr>
          <a:xfrm>
            <a:off x="2082187" y="2499880"/>
            <a:ext cx="3668700" cy="5751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6AA84F"/>
            </a:solidFill>
            <a:prstDash val="solid"/>
            <a:round/>
            <a:headEnd len="lg" w="lg" type="triangle"/>
            <a:tailEnd len="lg" w="lg" type="none"/>
          </a:ln>
        </p:spPr>
      </p:cxnSp>
      <p:sp>
        <p:nvSpPr>
          <p:cNvPr id="1059" name="Shape 1059"/>
          <p:cNvSpPr txBox="1"/>
          <p:nvPr/>
        </p:nvSpPr>
        <p:spPr>
          <a:xfrm>
            <a:off x="3703482" y="2320332"/>
            <a:ext cx="1476600" cy="3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6AA84F"/>
                </a:solidFill>
              </a:rPr>
              <a:t>Given from the pre computed derivative</a:t>
            </a:r>
            <a:endParaRPr sz="900">
              <a:solidFill>
                <a:srgbClr val="6AA84F"/>
              </a:solidFill>
            </a:endParaRPr>
          </a:p>
        </p:txBody>
      </p:sp>
      <p:sp>
        <p:nvSpPr>
          <p:cNvPr id="1060" name="Shape 1060"/>
          <p:cNvSpPr txBox="1"/>
          <p:nvPr>
            <p:ph idx="1" type="body"/>
          </p:nvPr>
        </p:nvSpPr>
        <p:spPr>
          <a:xfrm>
            <a:off x="3063445" y="3918151"/>
            <a:ext cx="5922000" cy="929400"/>
          </a:xfrm>
          <a:prstGeom prst="rect">
            <a:avLst/>
          </a:prstGeom>
        </p:spPr>
        <p:txBody>
          <a:bodyPr anchorCtr="0" anchor="ctr" bIns="58925" lIns="58925" spcFirstLastPara="1" rIns="58925" wrap="square" tIns="58925">
            <a:noAutofit/>
          </a:bodyPr>
          <a:lstStyle/>
          <a:p>
            <a:pPr indent="-177800" lvl="0" marL="292100" rtl="0" algn="ctr">
              <a:spcBef>
                <a:spcPts val="2700"/>
              </a:spcBef>
              <a:spcAft>
                <a:spcPts val="0"/>
              </a:spcAft>
              <a:buNone/>
            </a:pPr>
            <a:r>
              <a:rPr lang="en"/>
              <a:t>Just apply them one by one and solve each derivative one by one!</a:t>
            </a:r>
            <a:endParaRPr/>
          </a:p>
        </p:txBody>
      </p:sp>
      <p:cxnSp>
        <p:nvCxnSpPr>
          <p:cNvPr id="1061" name="Shape 1061"/>
          <p:cNvCxnSpPr/>
          <p:nvPr/>
        </p:nvCxnSpPr>
        <p:spPr>
          <a:xfrm>
            <a:off x="4026226" y="3163561"/>
            <a:ext cx="1759200" cy="1722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6AA84F"/>
            </a:solidFill>
            <a:prstDash val="solid"/>
            <a:round/>
            <a:headEnd len="lg" w="lg" type="triangle"/>
            <a:tailEnd len="lg" w="lg" type="none"/>
          </a:ln>
        </p:spPr>
      </p:cxnSp>
      <p:sp>
        <p:nvSpPr>
          <p:cNvPr id="1062" name="Shape 1062"/>
          <p:cNvSpPr txBox="1"/>
          <p:nvPr/>
        </p:nvSpPr>
        <p:spPr>
          <a:xfrm>
            <a:off x="4957770" y="3319260"/>
            <a:ext cx="582300" cy="3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6AA84F"/>
                </a:solidFill>
              </a:rPr>
              <a:t>Given </a:t>
            </a:r>
            <a:endParaRPr sz="900">
              <a:solidFill>
                <a:srgbClr val="6AA84F"/>
              </a:solidFill>
            </a:endParaRPr>
          </a:p>
        </p:txBody>
      </p:sp>
      <p:pic>
        <p:nvPicPr>
          <p:cNvPr id="1063" name="Shape 1063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315984" y="2325876"/>
            <a:ext cx="1324704" cy="3477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4" name="Shape 1064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295898" y="2851209"/>
            <a:ext cx="3423548" cy="347731"/>
          </a:xfrm>
          <a:prstGeom prst="rect">
            <a:avLst/>
          </a:prstGeom>
          <a:noFill/>
          <a:ln>
            <a:noFill/>
          </a:ln>
        </p:spPr>
      </p:pic>
      <p:sp>
        <p:nvSpPr>
          <p:cNvPr id="1065" name="Shape 1065"/>
          <p:cNvSpPr/>
          <p:nvPr/>
        </p:nvSpPr>
        <p:spPr>
          <a:xfrm>
            <a:off x="1860697" y="446041"/>
            <a:ext cx="11982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o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=a</a:t>
            </a:r>
            <a:r>
              <a:rPr b="1" baseline="-25000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w</a:t>
            </a:r>
            <a:endParaRPr sz="1300">
              <a:solidFill>
                <a:srgbClr val="AA794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066" name="Shape 1066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5794752" y="3182467"/>
            <a:ext cx="2223257" cy="270211"/>
          </a:xfrm>
          <a:prstGeom prst="rect">
            <a:avLst/>
          </a:prstGeom>
          <a:noFill/>
          <a:ln>
            <a:noFill/>
          </a:ln>
        </p:spPr>
      </p:pic>
      <p:sp>
        <p:nvSpPr>
          <p:cNvPr id="1067" name="Shape 1067"/>
          <p:cNvSpPr/>
          <p:nvPr/>
        </p:nvSpPr>
        <p:spPr>
          <a:xfrm>
            <a:off x="7465150" y="457675"/>
            <a:ext cx="17490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E</a:t>
            </a:r>
            <a:r>
              <a:rPr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=loss(</a:t>
            </a:r>
            <a:r>
              <a:rPr b="1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1" baseline="-25000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b="1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t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1300">
              <a:solidFill>
                <a:srgbClr val="AA794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72" name="Shape 1072"/>
          <p:cNvCxnSpPr>
            <a:stCxn id="1073" idx="3"/>
            <a:endCxn id="1074" idx="2"/>
          </p:cNvCxnSpPr>
          <p:nvPr/>
        </p:nvCxnSpPr>
        <p:spPr>
          <a:xfrm flipH="1" rot="10800000">
            <a:off x="821401" y="688188"/>
            <a:ext cx="610800" cy="126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074" name="Shape 1074"/>
          <p:cNvSpPr/>
          <p:nvPr/>
        </p:nvSpPr>
        <p:spPr>
          <a:xfrm>
            <a:off x="1432178" y="514437"/>
            <a:ext cx="506400" cy="347700"/>
          </a:xfrm>
          <a:prstGeom prst="ellipse">
            <a:avLst/>
          </a:prstGeom>
          <a:blipFill rotWithShape="1">
            <a:blip r:embed="rId3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23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*</a:t>
            </a:r>
            <a:endParaRPr sz="900"/>
          </a:p>
        </p:txBody>
      </p:sp>
      <p:cxnSp>
        <p:nvCxnSpPr>
          <p:cNvPr id="1075" name="Shape 1075"/>
          <p:cNvCxnSpPr>
            <a:stCxn id="1074" idx="6"/>
            <a:endCxn id="1076" idx="2"/>
          </p:cNvCxnSpPr>
          <p:nvPr/>
        </p:nvCxnSpPr>
        <p:spPr>
          <a:xfrm flipH="1" rot="10800000">
            <a:off x="1938578" y="680187"/>
            <a:ext cx="1169700" cy="81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076" name="Shape 1076"/>
          <p:cNvSpPr/>
          <p:nvPr/>
        </p:nvSpPr>
        <p:spPr>
          <a:xfrm>
            <a:off x="3108234" y="490298"/>
            <a:ext cx="506400" cy="379800"/>
          </a:xfrm>
          <a:prstGeom prst="ellipse">
            <a:avLst/>
          </a:prstGeom>
          <a:blipFill rotWithShape="1">
            <a:blip r:embed="rId3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5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+</a:t>
            </a:r>
            <a:endParaRPr sz="900"/>
          </a:p>
        </p:txBody>
      </p:sp>
      <p:cxnSp>
        <p:nvCxnSpPr>
          <p:cNvPr id="1077" name="Shape 1077"/>
          <p:cNvCxnSpPr>
            <a:stCxn id="1076" idx="6"/>
            <a:endCxn id="1078" idx="2"/>
          </p:cNvCxnSpPr>
          <p:nvPr/>
        </p:nvCxnSpPr>
        <p:spPr>
          <a:xfrm>
            <a:off x="3614634" y="680198"/>
            <a:ext cx="997800" cy="39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078" name="Shape 1078"/>
          <p:cNvSpPr/>
          <p:nvPr/>
        </p:nvSpPr>
        <p:spPr>
          <a:xfrm>
            <a:off x="4612394" y="488070"/>
            <a:ext cx="582300" cy="391800"/>
          </a:xfrm>
          <a:prstGeom prst="ellipse">
            <a:avLst/>
          </a:prstGeom>
          <a:blipFill rotWithShape="1">
            <a:blip r:embed="rId4">
              <a:alphaModFix/>
            </a:blip>
            <a:tile algn="tl" flip="none" tx="0" sx="99997" ty="0" sy="99997"/>
          </a:blipFill>
          <a:ln>
            <a:noFill/>
          </a:ln>
          <a:effectLst>
            <a:outerShdw blurRad="50800" rotWithShape="0" dist="127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Sigmoid</a:t>
            </a:r>
            <a:endParaRPr sz="900"/>
          </a:p>
        </p:txBody>
      </p:sp>
      <p:cxnSp>
        <p:nvCxnSpPr>
          <p:cNvPr id="1079" name="Shape 1079"/>
          <p:cNvCxnSpPr>
            <a:stCxn id="1078" idx="6"/>
          </p:cNvCxnSpPr>
          <p:nvPr/>
        </p:nvCxnSpPr>
        <p:spPr>
          <a:xfrm flipH="1" rot="10800000">
            <a:off x="5194694" y="680370"/>
            <a:ext cx="1931700" cy="36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080" name="Shape 1080"/>
          <p:cNvSpPr/>
          <p:nvPr/>
        </p:nvSpPr>
        <p:spPr>
          <a:xfrm>
            <a:off x="7141139" y="490297"/>
            <a:ext cx="506400" cy="379800"/>
          </a:xfrm>
          <a:prstGeom prst="ellipse">
            <a:avLst/>
          </a:prstGeom>
          <a:blipFill rotWithShape="1">
            <a:blip r:embed="rId5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loss</a:t>
            </a:r>
            <a:endParaRPr sz="1100"/>
          </a:p>
        </p:txBody>
      </p:sp>
      <p:cxnSp>
        <p:nvCxnSpPr>
          <p:cNvPr id="1081" name="Shape 1081"/>
          <p:cNvCxnSpPr>
            <a:stCxn id="1080" idx="6"/>
          </p:cNvCxnSpPr>
          <p:nvPr/>
        </p:nvCxnSpPr>
        <p:spPr>
          <a:xfrm>
            <a:off x="7647539" y="680197"/>
            <a:ext cx="614400" cy="45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cxnSp>
        <p:nvCxnSpPr>
          <p:cNvPr id="1082" name="Shape 1082"/>
          <p:cNvCxnSpPr/>
          <p:nvPr/>
        </p:nvCxnSpPr>
        <p:spPr>
          <a:xfrm rot="10800000">
            <a:off x="1652884" y="866379"/>
            <a:ext cx="0" cy="2748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083" name="Shape 1083"/>
          <p:cNvSpPr/>
          <p:nvPr/>
        </p:nvSpPr>
        <p:spPr>
          <a:xfrm>
            <a:off x="1508741" y="1137085"/>
            <a:ext cx="2463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900">
                <a:latin typeface="Consolas"/>
                <a:ea typeface="Consolas"/>
                <a:cs typeface="Consolas"/>
                <a:sym typeface="Consolas"/>
              </a:rPr>
              <a:t>w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1084" name="Shape 1084"/>
          <p:cNvCxnSpPr>
            <a:endCxn id="1076" idx="4"/>
          </p:cNvCxnSpPr>
          <p:nvPr/>
        </p:nvCxnSpPr>
        <p:spPr>
          <a:xfrm rot="10800000">
            <a:off x="3361434" y="870098"/>
            <a:ext cx="5100" cy="2703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085" name="Shape 1085"/>
          <p:cNvSpPr/>
          <p:nvPr/>
        </p:nvSpPr>
        <p:spPr>
          <a:xfrm flipH="1">
            <a:off x="3185519" y="1153729"/>
            <a:ext cx="3756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900">
                <a:latin typeface="Consolas"/>
                <a:ea typeface="Consolas"/>
                <a:cs typeface="Consolas"/>
                <a:sym typeface="Consolas"/>
              </a:rPr>
              <a:t>b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086" name="Shape 1086"/>
          <p:cNvSpPr/>
          <p:nvPr/>
        </p:nvSpPr>
        <p:spPr>
          <a:xfrm>
            <a:off x="3526733" y="457682"/>
            <a:ext cx="10539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l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=o+b</a:t>
            </a:r>
            <a:endParaRPr sz="1300">
              <a:solidFill>
                <a:srgbClr val="AA794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087" name="Shape 1087"/>
          <p:cNvSpPr/>
          <p:nvPr/>
        </p:nvSpPr>
        <p:spPr>
          <a:xfrm>
            <a:off x="5094123" y="454926"/>
            <a:ext cx="19497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1" baseline="-25000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=sigmoid(l)</a:t>
            </a:r>
            <a:endParaRPr sz="1300">
              <a:solidFill>
                <a:srgbClr val="AA794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088" name="Shape 108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785450" y="2607833"/>
            <a:ext cx="1558500" cy="2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9" name="Shape 108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789233" y="2299355"/>
            <a:ext cx="1551300" cy="218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0" name="Shape 1090"/>
          <p:cNvSpPr/>
          <p:nvPr/>
        </p:nvSpPr>
        <p:spPr>
          <a:xfrm>
            <a:off x="5593748" y="2232383"/>
            <a:ext cx="3234300" cy="1316400"/>
          </a:xfrm>
          <a:prstGeom prst="rect">
            <a:avLst/>
          </a:prstGeom>
          <a:noFill/>
          <a:ln cap="flat" cmpd="sng" w="25400">
            <a:solidFill>
              <a:srgbClr val="85888D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091" name="Shape 109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750887" y="2965780"/>
            <a:ext cx="2919900" cy="218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2" name="Shape 1092"/>
          <p:cNvSpPr/>
          <p:nvPr/>
        </p:nvSpPr>
        <p:spPr>
          <a:xfrm>
            <a:off x="403041" y="1849778"/>
            <a:ext cx="3176700" cy="3081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2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Derivatives (chain rule) </a:t>
            </a:r>
            <a:endParaRPr sz="900"/>
          </a:p>
        </p:txBody>
      </p:sp>
      <p:sp>
        <p:nvSpPr>
          <p:cNvPr id="1093" name="Shape 1093"/>
          <p:cNvSpPr/>
          <p:nvPr/>
        </p:nvSpPr>
        <p:spPr>
          <a:xfrm>
            <a:off x="5573105" y="1862861"/>
            <a:ext cx="2240100" cy="3081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2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Gate derivatives </a:t>
            </a:r>
            <a:endParaRPr sz="900"/>
          </a:p>
        </p:txBody>
      </p:sp>
      <p:sp>
        <p:nvSpPr>
          <p:cNvPr id="1094" name="Shape 1094"/>
          <p:cNvSpPr/>
          <p:nvPr/>
        </p:nvSpPr>
        <p:spPr>
          <a:xfrm>
            <a:off x="113690" y="26638"/>
            <a:ext cx="1128300" cy="3081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Network</a:t>
            </a:r>
            <a:endParaRPr sz="1900"/>
          </a:p>
        </p:txBody>
      </p:sp>
      <p:cxnSp>
        <p:nvCxnSpPr>
          <p:cNvPr id="1095" name="Shape 1095"/>
          <p:cNvCxnSpPr/>
          <p:nvPr/>
        </p:nvCxnSpPr>
        <p:spPr>
          <a:xfrm>
            <a:off x="1559769" y="190945"/>
            <a:ext cx="6928800" cy="0"/>
          </a:xfrm>
          <a:prstGeom prst="straightConnector1">
            <a:avLst/>
          </a:prstGeom>
          <a:noFill/>
          <a:ln cap="flat" cmpd="sng" w="25400">
            <a:solidFill>
              <a:srgbClr val="AA7942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096" name="Shape 1096"/>
          <p:cNvSpPr/>
          <p:nvPr/>
        </p:nvSpPr>
        <p:spPr>
          <a:xfrm>
            <a:off x="4337448" y="-18010"/>
            <a:ext cx="7728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" sz="1500" u="none" cap="none" strike="noStrike">
                <a:solidFill>
                  <a:srgbClr val="AA79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forward</a:t>
            </a:r>
            <a:endParaRPr sz="900">
              <a:solidFill>
                <a:srgbClr val="AA7942"/>
              </a:solidFill>
            </a:endParaRPr>
          </a:p>
        </p:txBody>
      </p:sp>
      <p:cxnSp>
        <p:nvCxnSpPr>
          <p:cNvPr id="1097" name="Shape 1097"/>
          <p:cNvCxnSpPr/>
          <p:nvPr/>
        </p:nvCxnSpPr>
        <p:spPr>
          <a:xfrm>
            <a:off x="814485" y="1664477"/>
            <a:ext cx="7254600" cy="0"/>
          </a:xfrm>
          <a:prstGeom prst="straightConnector1">
            <a:avLst/>
          </a:prstGeom>
          <a:noFill/>
          <a:ln cap="flat" cmpd="sng" w="25400">
            <a:solidFill>
              <a:srgbClr val="0433FF"/>
            </a:solidFill>
            <a:prstDash val="solid"/>
            <a:miter lim="8000"/>
            <a:headEnd len="lg" w="lg" type="triangle"/>
            <a:tailEnd len="med" w="med" type="none"/>
          </a:ln>
        </p:spPr>
      </p:cxnSp>
      <p:sp>
        <p:nvSpPr>
          <p:cNvPr id="1098" name="Shape 1098"/>
          <p:cNvSpPr/>
          <p:nvPr/>
        </p:nvSpPr>
        <p:spPr>
          <a:xfrm>
            <a:off x="4048491" y="1636520"/>
            <a:ext cx="14766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A7942"/>
              </a:buClr>
              <a:buFont typeface="Helvetica Neue"/>
              <a:buNone/>
            </a:pPr>
            <a:r>
              <a:rPr b="0" i="0" lang="en" sz="1500" u="none" cap="none" strike="noStrike">
                <a:solidFill>
                  <a:srgbClr val="0433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backward prop</a:t>
            </a:r>
            <a:endParaRPr sz="900">
              <a:solidFill>
                <a:srgbClr val="0433FF"/>
              </a:solidFill>
            </a:endParaRPr>
          </a:p>
        </p:txBody>
      </p:sp>
      <p:sp>
        <p:nvSpPr>
          <p:cNvPr id="1073" name="Shape 1073"/>
          <p:cNvSpPr/>
          <p:nvPr/>
        </p:nvSpPr>
        <p:spPr>
          <a:xfrm>
            <a:off x="278701" y="563388"/>
            <a:ext cx="542700" cy="27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1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0" baseline="-25000" i="0" lang="en" sz="1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099" name="Shape 109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927798" y="708130"/>
            <a:ext cx="309563" cy="241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0" name="Shape 110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571717" y="718927"/>
            <a:ext cx="818601" cy="241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1" name="Shape 110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901041" y="1364739"/>
            <a:ext cx="760166" cy="2360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2" name="Shape 1102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990160" y="703002"/>
            <a:ext cx="760166" cy="2341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3" name="Shape 1103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093764" y="1371081"/>
            <a:ext cx="818595" cy="24336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04" name="Shape 1104"/>
          <p:cNvCxnSpPr>
            <a:stCxn id="1105" idx="3"/>
            <a:endCxn id="1091" idx="1"/>
          </p:cNvCxnSpPr>
          <p:nvPr/>
        </p:nvCxnSpPr>
        <p:spPr>
          <a:xfrm>
            <a:off x="2082187" y="2499880"/>
            <a:ext cx="3668700" cy="5751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6AA84F"/>
            </a:solidFill>
            <a:prstDash val="solid"/>
            <a:round/>
            <a:headEnd len="lg" w="lg" type="triangle"/>
            <a:tailEnd len="lg" w="lg" type="none"/>
          </a:ln>
        </p:spPr>
      </p:cxnSp>
      <p:sp>
        <p:nvSpPr>
          <p:cNvPr id="1106" name="Shape 1106"/>
          <p:cNvSpPr txBox="1"/>
          <p:nvPr/>
        </p:nvSpPr>
        <p:spPr>
          <a:xfrm>
            <a:off x="3703482" y="2320332"/>
            <a:ext cx="1476600" cy="3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6AA84F"/>
                </a:solidFill>
              </a:rPr>
              <a:t>Given from the pre computed derivative</a:t>
            </a:r>
            <a:endParaRPr sz="900">
              <a:solidFill>
                <a:srgbClr val="6AA84F"/>
              </a:solidFill>
            </a:endParaRPr>
          </a:p>
        </p:txBody>
      </p:sp>
      <p:sp>
        <p:nvSpPr>
          <p:cNvPr id="1107" name="Shape 1107"/>
          <p:cNvSpPr txBox="1"/>
          <p:nvPr>
            <p:ph idx="1" type="body"/>
          </p:nvPr>
        </p:nvSpPr>
        <p:spPr>
          <a:xfrm>
            <a:off x="3063445" y="3918151"/>
            <a:ext cx="5922000" cy="929400"/>
          </a:xfrm>
          <a:prstGeom prst="rect">
            <a:avLst/>
          </a:prstGeom>
        </p:spPr>
        <p:txBody>
          <a:bodyPr anchorCtr="0" anchor="ctr" bIns="58925" lIns="58925" spcFirstLastPara="1" rIns="58925" wrap="square" tIns="58925">
            <a:noAutofit/>
          </a:bodyPr>
          <a:lstStyle/>
          <a:p>
            <a:pPr indent="-177800" lvl="0" marL="292100" rtl="0" algn="ctr">
              <a:spcBef>
                <a:spcPts val="2700"/>
              </a:spcBef>
              <a:spcAft>
                <a:spcPts val="0"/>
              </a:spcAft>
              <a:buNone/>
            </a:pPr>
            <a:r>
              <a:rPr lang="en"/>
              <a:t>Just apply them one by one and solve each derivative one by one!</a:t>
            </a:r>
            <a:endParaRPr/>
          </a:p>
        </p:txBody>
      </p:sp>
      <p:cxnSp>
        <p:nvCxnSpPr>
          <p:cNvPr id="1108" name="Shape 1108"/>
          <p:cNvCxnSpPr/>
          <p:nvPr/>
        </p:nvCxnSpPr>
        <p:spPr>
          <a:xfrm>
            <a:off x="4026226" y="3163561"/>
            <a:ext cx="1759200" cy="1722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6AA84F"/>
            </a:solidFill>
            <a:prstDash val="solid"/>
            <a:round/>
            <a:headEnd len="lg" w="lg" type="triangle"/>
            <a:tailEnd len="lg" w="lg" type="none"/>
          </a:ln>
        </p:spPr>
      </p:cxnSp>
      <p:sp>
        <p:nvSpPr>
          <p:cNvPr id="1109" name="Shape 1109"/>
          <p:cNvSpPr txBox="1"/>
          <p:nvPr/>
        </p:nvSpPr>
        <p:spPr>
          <a:xfrm>
            <a:off x="4957770" y="3319260"/>
            <a:ext cx="582300" cy="3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6AA84F"/>
                </a:solidFill>
              </a:rPr>
              <a:t>Given </a:t>
            </a:r>
            <a:endParaRPr sz="900">
              <a:solidFill>
                <a:srgbClr val="6AA84F"/>
              </a:solidFill>
            </a:endParaRPr>
          </a:p>
        </p:txBody>
      </p:sp>
      <p:pic>
        <p:nvPicPr>
          <p:cNvPr id="1110" name="Shape 1110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315984" y="2325876"/>
            <a:ext cx="1324704" cy="3477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1" name="Shape 1111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287613" y="3555338"/>
            <a:ext cx="2474798" cy="3477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2" name="Shape 1112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315984" y="4092161"/>
            <a:ext cx="2483764" cy="3477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3" name="Shape 1113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332278" y="4574496"/>
            <a:ext cx="2727649" cy="3477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4" name="Shape 1114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295898" y="2851209"/>
            <a:ext cx="3423548" cy="347731"/>
          </a:xfrm>
          <a:prstGeom prst="rect">
            <a:avLst/>
          </a:prstGeom>
          <a:noFill/>
          <a:ln>
            <a:noFill/>
          </a:ln>
        </p:spPr>
      </p:pic>
      <p:sp>
        <p:nvSpPr>
          <p:cNvPr id="1115" name="Shape 1115"/>
          <p:cNvSpPr/>
          <p:nvPr/>
        </p:nvSpPr>
        <p:spPr>
          <a:xfrm>
            <a:off x="1860697" y="446041"/>
            <a:ext cx="11982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o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=a</a:t>
            </a:r>
            <a:r>
              <a:rPr b="1" baseline="-25000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w</a:t>
            </a:r>
            <a:endParaRPr sz="1300">
              <a:solidFill>
                <a:srgbClr val="AA794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116" name="Shape 1116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5794752" y="3182467"/>
            <a:ext cx="2223257" cy="270211"/>
          </a:xfrm>
          <a:prstGeom prst="rect">
            <a:avLst/>
          </a:prstGeom>
          <a:noFill/>
          <a:ln>
            <a:noFill/>
          </a:ln>
        </p:spPr>
      </p:pic>
      <p:sp>
        <p:nvSpPr>
          <p:cNvPr id="1117" name="Shape 1117"/>
          <p:cNvSpPr/>
          <p:nvPr/>
        </p:nvSpPr>
        <p:spPr>
          <a:xfrm>
            <a:off x="7465150" y="457675"/>
            <a:ext cx="17490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E</a:t>
            </a:r>
            <a:r>
              <a:rPr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=loss(</a:t>
            </a:r>
            <a:r>
              <a:rPr b="1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1" baseline="-25000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b="1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t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1300">
              <a:solidFill>
                <a:srgbClr val="AA794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22" name="Shape 1122"/>
          <p:cNvCxnSpPr>
            <a:stCxn id="1123" idx="3"/>
            <a:endCxn id="1124" idx="2"/>
          </p:cNvCxnSpPr>
          <p:nvPr/>
        </p:nvCxnSpPr>
        <p:spPr>
          <a:xfrm flipH="1" rot="10800000">
            <a:off x="821401" y="688188"/>
            <a:ext cx="610800" cy="126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124" name="Shape 1124"/>
          <p:cNvSpPr/>
          <p:nvPr/>
        </p:nvSpPr>
        <p:spPr>
          <a:xfrm>
            <a:off x="1432178" y="514437"/>
            <a:ext cx="506400" cy="347700"/>
          </a:xfrm>
          <a:prstGeom prst="ellipse">
            <a:avLst/>
          </a:prstGeom>
          <a:blipFill rotWithShape="1">
            <a:blip r:embed="rId3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23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*</a:t>
            </a:r>
            <a:endParaRPr sz="900"/>
          </a:p>
        </p:txBody>
      </p:sp>
      <p:cxnSp>
        <p:nvCxnSpPr>
          <p:cNvPr id="1125" name="Shape 1125"/>
          <p:cNvCxnSpPr>
            <a:stCxn id="1124" idx="6"/>
            <a:endCxn id="1126" idx="2"/>
          </p:cNvCxnSpPr>
          <p:nvPr/>
        </p:nvCxnSpPr>
        <p:spPr>
          <a:xfrm flipH="1" rot="10800000">
            <a:off x="1938578" y="680187"/>
            <a:ext cx="1169700" cy="81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126" name="Shape 1126"/>
          <p:cNvSpPr/>
          <p:nvPr/>
        </p:nvSpPr>
        <p:spPr>
          <a:xfrm>
            <a:off x="3108234" y="490298"/>
            <a:ext cx="506400" cy="379800"/>
          </a:xfrm>
          <a:prstGeom prst="ellipse">
            <a:avLst/>
          </a:prstGeom>
          <a:blipFill rotWithShape="1">
            <a:blip r:embed="rId3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5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+</a:t>
            </a:r>
            <a:endParaRPr sz="900"/>
          </a:p>
        </p:txBody>
      </p:sp>
      <p:cxnSp>
        <p:nvCxnSpPr>
          <p:cNvPr id="1127" name="Shape 1127"/>
          <p:cNvCxnSpPr>
            <a:stCxn id="1126" idx="6"/>
            <a:endCxn id="1128" idx="2"/>
          </p:cNvCxnSpPr>
          <p:nvPr/>
        </p:nvCxnSpPr>
        <p:spPr>
          <a:xfrm>
            <a:off x="3614634" y="680198"/>
            <a:ext cx="997800" cy="39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128" name="Shape 1128"/>
          <p:cNvSpPr/>
          <p:nvPr/>
        </p:nvSpPr>
        <p:spPr>
          <a:xfrm>
            <a:off x="4612394" y="488070"/>
            <a:ext cx="582300" cy="391800"/>
          </a:xfrm>
          <a:prstGeom prst="ellipse">
            <a:avLst/>
          </a:prstGeom>
          <a:blipFill rotWithShape="1">
            <a:blip r:embed="rId4">
              <a:alphaModFix/>
            </a:blip>
            <a:tile algn="tl" flip="none" tx="0" sx="99997" ty="0" sy="99997"/>
          </a:blipFill>
          <a:ln>
            <a:noFill/>
          </a:ln>
          <a:effectLst>
            <a:outerShdw blurRad="50800" rotWithShape="0" dist="127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Sigmoid</a:t>
            </a:r>
            <a:endParaRPr sz="900"/>
          </a:p>
        </p:txBody>
      </p:sp>
      <p:cxnSp>
        <p:nvCxnSpPr>
          <p:cNvPr id="1129" name="Shape 1129"/>
          <p:cNvCxnSpPr>
            <a:stCxn id="1128" idx="6"/>
          </p:cNvCxnSpPr>
          <p:nvPr/>
        </p:nvCxnSpPr>
        <p:spPr>
          <a:xfrm flipH="1" rot="10800000">
            <a:off x="5194694" y="680370"/>
            <a:ext cx="1931700" cy="36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130" name="Shape 1130"/>
          <p:cNvSpPr/>
          <p:nvPr/>
        </p:nvSpPr>
        <p:spPr>
          <a:xfrm>
            <a:off x="7141139" y="490297"/>
            <a:ext cx="506400" cy="379800"/>
          </a:xfrm>
          <a:prstGeom prst="ellipse">
            <a:avLst/>
          </a:prstGeom>
          <a:blipFill rotWithShape="1">
            <a:blip r:embed="rId5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loss</a:t>
            </a:r>
            <a:endParaRPr sz="1100"/>
          </a:p>
        </p:txBody>
      </p:sp>
      <p:cxnSp>
        <p:nvCxnSpPr>
          <p:cNvPr id="1131" name="Shape 1131"/>
          <p:cNvCxnSpPr>
            <a:stCxn id="1130" idx="6"/>
          </p:cNvCxnSpPr>
          <p:nvPr/>
        </p:nvCxnSpPr>
        <p:spPr>
          <a:xfrm>
            <a:off x="7647539" y="680197"/>
            <a:ext cx="614400" cy="45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cxnSp>
        <p:nvCxnSpPr>
          <p:cNvPr id="1132" name="Shape 1132"/>
          <p:cNvCxnSpPr/>
          <p:nvPr/>
        </p:nvCxnSpPr>
        <p:spPr>
          <a:xfrm rot="10800000">
            <a:off x="1652884" y="866379"/>
            <a:ext cx="0" cy="2748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133" name="Shape 1133"/>
          <p:cNvSpPr/>
          <p:nvPr/>
        </p:nvSpPr>
        <p:spPr>
          <a:xfrm>
            <a:off x="1508741" y="1137085"/>
            <a:ext cx="2463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900">
                <a:latin typeface="Consolas"/>
                <a:ea typeface="Consolas"/>
                <a:cs typeface="Consolas"/>
                <a:sym typeface="Consolas"/>
              </a:rPr>
              <a:t>w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1134" name="Shape 1134"/>
          <p:cNvCxnSpPr>
            <a:endCxn id="1126" idx="4"/>
          </p:cNvCxnSpPr>
          <p:nvPr/>
        </p:nvCxnSpPr>
        <p:spPr>
          <a:xfrm rot="10800000">
            <a:off x="3361434" y="870098"/>
            <a:ext cx="5100" cy="2703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135" name="Shape 1135"/>
          <p:cNvSpPr/>
          <p:nvPr/>
        </p:nvSpPr>
        <p:spPr>
          <a:xfrm flipH="1">
            <a:off x="3185519" y="1153729"/>
            <a:ext cx="3756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900">
                <a:latin typeface="Consolas"/>
                <a:ea typeface="Consolas"/>
                <a:cs typeface="Consolas"/>
                <a:sym typeface="Consolas"/>
              </a:rPr>
              <a:t>b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136" name="Shape 1136"/>
          <p:cNvSpPr/>
          <p:nvPr/>
        </p:nvSpPr>
        <p:spPr>
          <a:xfrm>
            <a:off x="3526733" y="457682"/>
            <a:ext cx="10539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l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=o+b</a:t>
            </a:r>
            <a:endParaRPr sz="1300">
              <a:solidFill>
                <a:srgbClr val="AA794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137" name="Shape 1137"/>
          <p:cNvSpPr/>
          <p:nvPr/>
        </p:nvSpPr>
        <p:spPr>
          <a:xfrm>
            <a:off x="5094123" y="454926"/>
            <a:ext cx="19497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1" baseline="-25000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=sigmoid(l)</a:t>
            </a:r>
            <a:endParaRPr sz="1300">
              <a:solidFill>
                <a:srgbClr val="AA794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138" name="Shape 113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785450" y="2607833"/>
            <a:ext cx="1558500" cy="2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9" name="Shape 113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789233" y="2299355"/>
            <a:ext cx="1551300" cy="2184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0" name="Shape 1140"/>
          <p:cNvSpPr/>
          <p:nvPr/>
        </p:nvSpPr>
        <p:spPr>
          <a:xfrm>
            <a:off x="5593748" y="2232383"/>
            <a:ext cx="3234300" cy="1316400"/>
          </a:xfrm>
          <a:prstGeom prst="rect">
            <a:avLst/>
          </a:prstGeom>
          <a:noFill/>
          <a:ln cap="flat" cmpd="sng" w="25400">
            <a:solidFill>
              <a:srgbClr val="85888D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141" name="Shape 114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750887" y="2965780"/>
            <a:ext cx="2919900" cy="2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2" name="Shape 114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785445" y="3215293"/>
            <a:ext cx="2637000" cy="2412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3" name="Shape 1143"/>
          <p:cNvSpPr/>
          <p:nvPr/>
        </p:nvSpPr>
        <p:spPr>
          <a:xfrm>
            <a:off x="403041" y="1849778"/>
            <a:ext cx="3176700" cy="3081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2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Derivatives (chain rule) </a:t>
            </a:r>
            <a:endParaRPr sz="900"/>
          </a:p>
        </p:txBody>
      </p:sp>
      <p:sp>
        <p:nvSpPr>
          <p:cNvPr id="1144" name="Shape 1144"/>
          <p:cNvSpPr/>
          <p:nvPr/>
        </p:nvSpPr>
        <p:spPr>
          <a:xfrm>
            <a:off x="5573105" y="1862861"/>
            <a:ext cx="2240100" cy="3081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2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Gate derivatives </a:t>
            </a:r>
            <a:endParaRPr sz="900"/>
          </a:p>
        </p:txBody>
      </p:sp>
      <p:sp>
        <p:nvSpPr>
          <p:cNvPr id="1145" name="Shape 1145"/>
          <p:cNvSpPr/>
          <p:nvPr/>
        </p:nvSpPr>
        <p:spPr>
          <a:xfrm>
            <a:off x="113690" y="26638"/>
            <a:ext cx="1128300" cy="3081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Network</a:t>
            </a:r>
            <a:endParaRPr sz="1900"/>
          </a:p>
        </p:txBody>
      </p:sp>
      <p:cxnSp>
        <p:nvCxnSpPr>
          <p:cNvPr id="1146" name="Shape 1146"/>
          <p:cNvCxnSpPr/>
          <p:nvPr/>
        </p:nvCxnSpPr>
        <p:spPr>
          <a:xfrm>
            <a:off x="1559769" y="190945"/>
            <a:ext cx="6928800" cy="0"/>
          </a:xfrm>
          <a:prstGeom prst="straightConnector1">
            <a:avLst/>
          </a:prstGeom>
          <a:noFill/>
          <a:ln cap="flat" cmpd="sng" w="25400">
            <a:solidFill>
              <a:srgbClr val="AA7942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147" name="Shape 1147"/>
          <p:cNvSpPr/>
          <p:nvPr/>
        </p:nvSpPr>
        <p:spPr>
          <a:xfrm>
            <a:off x="4337448" y="-18010"/>
            <a:ext cx="7728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" sz="1500" u="none" cap="none" strike="noStrike">
                <a:solidFill>
                  <a:srgbClr val="AA79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forward</a:t>
            </a:r>
            <a:endParaRPr sz="900">
              <a:solidFill>
                <a:srgbClr val="AA7942"/>
              </a:solidFill>
            </a:endParaRPr>
          </a:p>
        </p:txBody>
      </p:sp>
      <p:cxnSp>
        <p:nvCxnSpPr>
          <p:cNvPr id="1148" name="Shape 1148"/>
          <p:cNvCxnSpPr/>
          <p:nvPr/>
        </p:nvCxnSpPr>
        <p:spPr>
          <a:xfrm>
            <a:off x="814485" y="1664477"/>
            <a:ext cx="7254600" cy="0"/>
          </a:xfrm>
          <a:prstGeom prst="straightConnector1">
            <a:avLst/>
          </a:prstGeom>
          <a:noFill/>
          <a:ln cap="flat" cmpd="sng" w="25400">
            <a:solidFill>
              <a:srgbClr val="0433FF"/>
            </a:solidFill>
            <a:prstDash val="solid"/>
            <a:miter lim="8000"/>
            <a:headEnd len="lg" w="lg" type="triangle"/>
            <a:tailEnd len="med" w="med" type="none"/>
          </a:ln>
        </p:spPr>
      </p:cxnSp>
      <p:sp>
        <p:nvSpPr>
          <p:cNvPr id="1149" name="Shape 1149"/>
          <p:cNvSpPr/>
          <p:nvPr/>
        </p:nvSpPr>
        <p:spPr>
          <a:xfrm>
            <a:off x="4048491" y="1636520"/>
            <a:ext cx="14766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A7942"/>
              </a:buClr>
              <a:buFont typeface="Helvetica Neue"/>
              <a:buNone/>
            </a:pPr>
            <a:r>
              <a:rPr b="0" i="0" lang="en" sz="1500" u="none" cap="none" strike="noStrike">
                <a:solidFill>
                  <a:srgbClr val="0433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backward prop</a:t>
            </a:r>
            <a:endParaRPr sz="900">
              <a:solidFill>
                <a:srgbClr val="0433FF"/>
              </a:solidFill>
            </a:endParaRPr>
          </a:p>
        </p:txBody>
      </p:sp>
      <p:sp>
        <p:nvSpPr>
          <p:cNvPr id="1123" name="Shape 1123"/>
          <p:cNvSpPr/>
          <p:nvPr/>
        </p:nvSpPr>
        <p:spPr>
          <a:xfrm>
            <a:off x="278701" y="563388"/>
            <a:ext cx="542700" cy="27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1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0" baseline="-25000" i="0" lang="en" sz="1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150" name="Shape 115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927798" y="708130"/>
            <a:ext cx="309563" cy="241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1" name="Shape 115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571717" y="718927"/>
            <a:ext cx="818601" cy="241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2" name="Shape 1152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901041" y="1364739"/>
            <a:ext cx="760166" cy="2360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3" name="Shape 1153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990160" y="703002"/>
            <a:ext cx="760166" cy="2341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4" name="Shape 1154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093764" y="1371081"/>
            <a:ext cx="818595" cy="243365"/>
          </a:xfrm>
          <a:prstGeom prst="rect">
            <a:avLst/>
          </a:prstGeom>
          <a:noFill/>
          <a:ln>
            <a:noFill/>
          </a:ln>
        </p:spPr>
      </p:pic>
      <p:sp>
        <p:nvSpPr>
          <p:cNvPr id="1155" name="Shape 1155"/>
          <p:cNvSpPr txBox="1"/>
          <p:nvPr>
            <p:ph idx="1" type="body"/>
          </p:nvPr>
        </p:nvSpPr>
        <p:spPr>
          <a:xfrm>
            <a:off x="5538322" y="1871991"/>
            <a:ext cx="3311700" cy="17436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58925" lIns="58925" spcFirstLastPara="1" rIns="58925" wrap="square" tIns="58925">
            <a:noAutofit/>
          </a:bodyPr>
          <a:lstStyle/>
          <a:p>
            <a:pPr indent="-177800" lvl="0" marL="292100" rtl="0" algn="ctr">
              <a:spcBef>
                <a:spcPts val="2700"/>
              </a:spcBef>
              <a:spcAft>
                <a:spcPts val="0"/>
              </a:spcAft>
              <a:buNone/>
            </a:pPr>
            <a:r>
              <a:rPr lang="en" sz="2100"/>
              <a:t>Matrix</a:t>
            </a:r>
            <a:endParaRPr sz="2100"/>
          </a:p>
          <a:p>
            <a:pPr indent="-177800" lvl="0" marL="292100" rtl="0" algn="ctr">
              <a:spcBef>
                <a:spcPts val="270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-177800" lvl="0" marL="292100" rtl="0" algn="ctr">
              <a:spcBef>
                <a:spcPts val="270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</p:txBody>
      </p:sp>
      <p:pic>
        <p:nvPicPr>
          <p:cNvPr id="1156" name="Shape 1156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315984" y="2325876"/>
            <a:ext cx="1324704" cy="3477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7" name="Shape 1157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287613" y="3555338"/>
            <a:ext cx="2474798" cy="3477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8" name="Shape 1158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315984" y="4092161"/>
            <a:ext cx="2483764" cy="3477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9" name="Shape 1159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295898" y="2851209"/>
            <a:ext cx="3423548" cy="347731"/>
          </a:xfrm>
          <a:prstGeom prst="rect">
            <a:avLst/>
          </a:prstGeom>
          <a:noFill/>
          <a:ln>
            <a:noFill/>
          </a:ln>
        </p:spPr>
      </p:pic>
      <p:sp>
        <p:nvSpPr>
          <p:cNvPr id="1160" name="Shape 1160"/>
          <p:cNvSpPr/>
          <p:nvPr/>
        </p:nvSpPr>
        <p:spPr>
          <a:xfrm>
            <a:off x="1860697" y="446041"/>
            <a:ext cx="11982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o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=a</a:t>
            </a:r>
            <a:r>
              <a:rPr b="1" baseline="-25000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w</a:t>
            </a:r>
            <a:endParaRPr sz="1300">
              <a:solidFill>
                <a:srgbClr val="AA794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161" name="Shape 1161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5593750" y="2725525"/>
            <a:ext cx="3234300" cy="39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2" name="Shape 1162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313664" y="4588800"/>
            <a:ext cx="3138781" cy="391711"/>
          </a:xfrm>
          <a:prstGeom prst="rect">
            <a:avLst/>
          </a:prstGeom>
          <a:noFill/>
          <a:ln>
            <a:noFill/>
          </a:ln>
        </p:spPr>
      </p:pic>
      <p:sp>
        <p:nvSpPr>
          <p:cNvPr id="1163" name="Shape 1163"/>
          <p:cNvSpPr/>
          <p:nvPr/>
        </p:nvSpPr>
        <p:spPr>
          <a:xfrm>
            <a:off x="7465150" y="457675"/>
            <a:ext cx="17490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E</a:t>
            </a:r>
            <a:r>
              <a:rPr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=loss(</a:t>
            </a:r>
            <a:r>
              <a:rPr b="1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1" baseline="-25000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b="1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t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1300">
              <a:solidFill>
                <a:srgbClr val="AA794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164" name="Shape 1164"/>
          <p:cNvSpPr txBox="1"/>
          <p:nvPr/>
        </p:nvSpPr>
        <p:spPr>
          <a:xfrm>
            <a:off x="4390325" y="4538363"/>
            <a:ext cx="8069100" cy="58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Matrix: </a:t>
            </a:r>
            <a:r>
              <a:rPr lang="en"/>
              <a:t>http://cs231n.github.io/optimization-2/#staged</a:t>
            </a:r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8" name="Shape 1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69" name="Shape 1169"/>
          <p:cNvCxnSpPr>
            <a:stCxn id="1170" idx="3"/>
            <a:endCxn id="1171" idx="2"/>
          </p:cNvCxnSpPr>
          <p:nvPr/>
        </p:nvCxnSpPr>
        <p:spPr>
          <a:xfrm flipH="1" rot="10800000">
            <a:off x="821401" y="688188"/>
            <a:ext cx="610800" cy="126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171" name="Shape 1171"/>
          <p:cNvSpPr/>
          <p:nvPr/>
        </p:nvSpPr>
        <p:spPr>
          <a:xfrm>
            <a:off x="1432178" y="514437"/>
            <a:ext cx="506400" cy="347700"/>
          </a:xfrm>
          <a:prstGeom prst="ellipse">
            <a:avLst/>
          </a:prstGeom>
          <a:blipFill rotWithShape="1">
            <a:blip r:embed="rId3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23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*</a:t>
            </a:r>
            <a:endParaRPr sz="900"/>
          </a:p>
        </p:txBody>
      </p:sp>
      <p:cxnSp>
        <p:nvCxnSpPr>
          <p:cNvPr id="1172" name="Shape 1172"/>
          <p:cNvCxnSpPr>
            <a:stCxn id="1171" idx="6"/>
            <a:endCxn id="1173" idx="2"/>
          </p:cNvCxnSpPr>
          <p:nvPr/>
        </p:nvCxnSpPr>
        <p:spPr>
          <a:xfrm flipH="1" rot="10800000">
            <a:off x="1938578" y="680187"/>
            <a:ext cx="1169700" cy="81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173" name="Shape 1173"/>
          <p:cNvSpPr/>
          <p:nvPr/>
        </p:nvSpPr>
        <p:spPr>
          <a:xfrm>
            <a:off x="3108234" y="490298"/>
            <a:ext cx="506400" cy="379800"/>
          </a:xfrm>
          <a:prstGeom prst="ellipse">
            <a:avLst/>
          </a:prstGeom>
          <a:blipFill rotWithShape="1">
            <a:blip r:embed="rId3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5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+</a:t>
            </a:r>
            <a:endParaRPr sz="900"/>
          </a:p>
        </p:txBody>
      </p:sp>
      <p:cxnSp>
        <p:nvCxnSpPr>
          <p:cNvPr id="1174" name="Shape 1174"/>
          <p:cNvCxnSpPr>
            <a:stCxn id="1173" idx="6"/>
            <a:endCxn id="1175" idx="2"/>
          </p:cNvCxnSpPr>
          <p:nvPr/>
        </p:nvCxnSpPr>
        <p:spPr>
          <a:xfrm>
            <a:off x="3614634" y="680198"/>
            <a:ext cx="997800" cy="39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175" name="Shape 1175"/>
          <p:cNvSpPr/>
          <p:nvPr/>
        </p:nvSpPr>
        <p:spPr>
          <a:xfrm>
            <a:off x="4612394" y="488070"/>
            <a:ext cx="582300" cy="391800"/>
          </a:xfrm>
          <a:prstGeom prst="ellipse">
            <a:avLst/>
          </a:prstGeom>
          <a:blipFill rotWithShape="1">
            <a:blip r:embed="rId4">
              <a:alphaModFix/>
            </a:blip>
            <a:tile algn="tl" flip="none" tx="0" sx="99997" ty="0" sy="99997"/>
          </a:blipFill>
          <a:ln>
            <a:noFill/>
          </a:ln>
          <a:effectLst>
            <a:outerShdw blurRad="50800" rotWithShape="0" dist="127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Sigmoid</a:t>
            </a:r>
            <a:endParaRPr sz="900"/>
          </a:p>
        </p:txBody>
      </p:sp>
      <p:cxnSp>
        <p:nvCxnSpPr>
          <p:cNvPr id="1176" name="Shape 1176"/>
          <p:cNvCxnSpPr>
            <a:stCxn id="1175" idx="6"/>
          </p:cNvCxnSpPr>
          <p:nvPr/>
        </p:nvCxnSpPr>
        <p:spPr>
          <a:xfrm flipH="1" rot="10800000">
            <a:off x="5194694" y="680370"/>
            <a:ext cx="1931700" cy="36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177" name="Shape 1177"/>
          <p:cNvSpPr/>
          <p:nvPr/>
        </p:nvSpPr>
        <p:spPr>
          <a:xfrm>
            <a:off x="7141139" y="490297"/>
            <a:ext cx="506400" cy="379800"/>
          </a:xfrm>
          <a:prstGeom prst="ellipse">
            <a:avLst/>
          </a:prstGeom>
          <a:blipFill rotWithShape="1">
            <a:blip r:embed="rId5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loss</a:t>
            </a:r>
            <a:endParaRPr sz="1100"/>
          </a:p>
        </p:txBody>
      </p:sp>
      <p:cxnSp>
        <p:nvCxnSpPr>
          <p:cNvPr id="1178" name="Shape 1178"/>
          <p:cNvCxnSpPr>
            <a:stCxn id="1177" idx="6"/>
          </p:cNvCxnSpPr>
          <p:nvPr/>
        </p:nvCxnSpPr>
        <p:spPr>
          <a:xfrm>
            <a:off x="7647539" y="680197"/>
            <a:ext cx="614400" cy="45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cxnSp>
        <p:nvCxnSpPr>
          <p:cNvPr id="1179" name="Shape 1179"/>
          <p:cNvCxnSpPr/>
          <p:nvPr/>
        </p:nvCxnSpPr>
        <p:spPr>
          <a:xfrm rot="10800000">
            <a:off x="1652884" y="866379"/>
            <a:ext cx="0" cy="2748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180" name="Shape 1180"/>
          <p:cNvSpPr/>
          <p:nvPr/>
        </p:nvSpPr>
        <p:spPr>
          <a:xfrm>
            <a:off x="1508741" y="1137085"/>
            <a:ext cx="2463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900">
                <a:latin typeface="Consolas"/>
                <a:ea typeface="Consolas"/>
                <a:cs typeface="Consolas"/>
                <a:sym typeface="Consolas"/>
              </a:rPr>
              <a:t>w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1181" name="Shape 1181"/>
          <p:cNvCxnSpPr>
            <a:endCxn id="1173" idx="4"/>
          </p:cNvCxnSpPr>
          <p:nvPr/>
        </p:nvCxnSpPr>
        <p:spPr>
          <a:xfrm rot="10800000">
            <a:off x="3361434" y="870098"/>
            <a:ext cx="5100" cy="2703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182" name="Shape 1182"/>
          <p:cNvSpPr/>
          <p:nvPr/>
        </p:nvSpPr>
        <p:spPr>
          <a:xfrm flipH="1">
            <a:off x="3185519" y="1153729"/>
            <a:ext cx="3756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900">
                <a:latin typeface="Consolas"/>
                <a:ea typeface="Consolas"/>
                <a:cs typeface="Consolas"/>
                <a:sym typeface="Consolas"/>
              </a:rPr>
              <a:t>b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183" name="Shape 1183"/>
          <p:cNvSpPr/>
          <p:nvPr/>
        </p:nvSpPr>
        <p:spPr>
          <a:xfrm>
            <a:off x="3526733" y="457682"/>
            <a:ext cx="10539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l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=o+b</a:t>
            </a:r>
            <a:endParaRPr sz="1300">
              <a:solidFill>
                <a:srgbClr val="AA794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184" name="Shape 1184"/>
          <p:cNvSpPr/>
          <p:nvPr/>
        </p:nvSpPr>
        <p:spPr>
          <a:xfrm>
            <a:off x="5094123" y="454926"/>
            <a:ext cx="19497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1" baseline="-25000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=sigmoid(l)</a:t>
            </a:r>
            <a:endParaRPr sz="1300">
              <a:solidFill>
                <a:srgbClr val="AA794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185" name="Shape 118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785450" y="2607833"/>
            <a:ext cx="1558500" cy="2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6" name="Shape 118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789233" y="2299355"/>
            <a:ext cx="1551300" cy="2184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7" name="Shape 1187"/>
          <p:cNvSpPr/>
          <p:nvPr/>
        </p:nvSpPr>
        <p:spPr>
          <a:xfrm>
            <a:off x="5593748" y="2232383"/>
            <a:ext cx="3234300" cy="1316400"/>
          </a:xfrm>
          <a:prstGeom prst="rect">
            <a:avLst/>
          </a:prstGeom>
          <a:noFill/>
          <a:ln cap="flat" cmpd="sng" w="25400">
            <a:solidFill>
              <a:srgbClr val="85888D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188" name="Shape 118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750887" y="2965780"/>
            <a:ext cx="2919900" cy="2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9" name="Shape 118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785445" y="3215293"/>
            <a:ext cx="2637000" cy="2412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0" name="Shape 1190"/>
          <p:cNvSpPr/>
          <p:nvPr/>
        </p:nvSpPr>
        <p:spPr>
          <a:xfrm>
            <a:off x="403041" y="1849778"/>
            <a:ext cx="3176700" cy="3081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2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Derivatives (chain rule) </a:t>
            </a:r>
            <a:endParaRPr sz="900"/>
          </a:p>
        </p:txBody>
      </p:sp>
      <p:sp>
        <p:nvSpPr>
          <p:cNvPr id="1191" name="Shape 1191"/>
          <p:cNvSpPr/>
          <p:nvPr/>
        </p:nvSpPr>
        <p:spPr>
          <a:xfrm>
            <a:off x="5573105" y="1862861"/>
            <a:ext cx="2240100" cy="3081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2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Gate derivatives </a:t>
            </a:r>
            <a:endParaRPr sz="900"/>
          </a:p>
        </p:txBody>
      </p:sp>
      <p:sp>
        <p:nvSpPr>
          <p:cNvPr id="1192" name="Shape 1192"/>
          <p:cNvSpPr/>
          <p:nvPr/>
        </p:nvSpPr>
        <p:spPr>
          <a:xfrm>
            <a:off x="5652859" y="4011259"/>
            <a:ext cx="3234300" cy="1068900"/>
          </a:xfrm>
          <a:prstGeom prst="rect">
            <a:avLst/>
          </a:prstGeom>
          <a:noFill/>
          <a:ln cap="flat" cmpd="sng" w="25400">
            <a:solidFill>
              <a:srgbClr val="85888D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93" name="Shape 1193"/>
          <p:cNvSpPr/>
          <p:nvPr/>
        </p:nvSpPr>
        <p:spPr>
          <a:xfrm>
            <a:off x="5630902" y="3672918"/>
            <a:ext cx="3278100" cy="3081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2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Network update </a:t>
            </a:r>
            <a:r>
              <a:rPr b="0" i="0" lang="en" sz="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(learning rate, alpha)</a:t>
            </a:r>
            <a:endParaRPr sz="900"/>
          </a:p>
        </p:txBody>
      </p:sp>
      <p:sp>
        <p:nvSpPr>
          <p:cNvPr id="1194" name="Shape 1194"/>
          <p:cNvSpPr/>
          <p:nvPr/>
        </p:nvSpPr>
        <p:spPr>
          <a:xfrm>
            <a:off x="113690" y="26638"/>
            <a:ext cx="1128300" cy="3081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Network</a:t>
            </a:r>
            <a:endParaRPr sz="1900"/>
          </a:p>
        </p:txBody>
      </p:sp>
      <p:cxnSp>
        <p:nvCxnSpPr>
          <p:cNvPr id="1195" name="Shape 1195"/>
          <p:cNvCxnSpPr/>
          <p:nvPr/>
        </p:nvCxnSpPr>
        <p:spPr>
          <a:xfrm>
            <a:off x="1559769" y="190945"/>
            <a:ext cx="6928800" cy="0"/>
          </a:xfrm>
          <a:prstGeom prst="straightConnector1">
            <a:avLst/>
          </a:prstGeom>
          <a:noFill/>
          <a:ln cap="flat" cmpd="sng" w="25400">
            <a:solidFill>
              <a:srgbClr val="AA7942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196" name="Shape 1196"/>
          <p:cNvSpPr/>
          <p:nvPr/>
        </p:nvSpPr>
        <p:spPr>
          <a:xfrm>
            <a:off x="4337448" y="-18010"/>
            <a:ext cx="7728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" sz="1500" u="none" cap="none" strike="noStrike">
                <a:solidFill>
                  <a:srgbClr val="AA79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forward</a:t>
            </a:r>
            <a:endParaRPr sz="900">
              <a:solidFill>
                <a:srgbClr val="AA7942"/>
              </a:solidFill>
            </a:endParaRPr>
          </a:p>
        </p:txBody>
      </p:sp>
      <p:cxnSp>
        <p:nvCxnSpPr>
          <p:cNvPr id="1197" name="Shape 1197"/>
          <p:cNvCxnSpPr/>
          <p:nvPr/>
        </p:nvCxnSpPr>
        <p:spPr>
          <a:xfrm>
            <a:off x="814485" y="1664477"/>
            <a:ext cx="7254600" cy="0"/>
          </a:xfrm>
          <a:prstGeom prst="straightConnector1">
            <a:avLst/>
          </a:prstGeom>
          <a:noFill/>
          <a:ln cap="flat" cmpd="sng" w="25400">
            <a:solidFill>
              <a:srgbClr val="0433FF"/>
            </a:solidFill>
            <a:prstDash val="solid"/>
            <a:miter lim="8000"/>
            <a:headEnd len="lg" w="lg" type="triangle"/>
            <a:tailEnd len="med" w="med" type="none"/>
          </a:ln>
        </p:spPr>
      </p:cxnSp>
      <p:sp>
        <p:nvSpPr>
          <p:cNvPr id="1198" name="Shape 1198"/>
          <p:cNvSpPr/>
          <p:nvPr/>
        </p:nvSpPr>
        <p:spPr>
          <a:xfrm>
            <a:off x="4048491" y="1636520"/>
            <a:ext cx="14766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A7942"/>
              </a:buClr>
              <a:buFont typeface="Helvetica Neue"/>
              <a:buNone/>
            </a:pPr>
            <a:r>
              <a:rPr b="0" i="0" lang="en" sz="1500" u="none" cap="none" strike="noStrike">
                <a:solidFill>
                  <a:srgbClr val="0433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backward prop</a:t>
            </a:r>
            <a:endParaRPr sz="900">
              <a:solidFill>
                <a:srgbClr val="0433FF"/>
              </a:solidFill>
            </a:endParaRPr>
          </a:p>
        </p:txBody>
      </p:sp>
      <p:sp>
        <p:nvSpPr>
          <p:cNvPr id="1170" name="Shape 1170"/>
          <p:cNvSpPr/>
          <p:nvPr/>
        </p:nvSpPr>
        <p:spPr>
          <a:xfrm>
            <a:off x="278701" y="563388"/>
            <a:ext cx="542700" cy="27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1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0" baseline="-25000" i="0" lang="en" sz="1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199" name="Shape 119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927798" y="708130"/>
            <a:ext cx="309563" cy="241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0" name="Shape 120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571717" y="718927"/>
            <a:ext cx="818601" cy="241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1" name="Shape 1201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901041" y="1364739"/>
            <a:ext cx="760166" cy="2360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2" name="Shape 1202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990160" y="703002"/>
            <a:ext cx="760166" cy="2341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3" name="Shape 1203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093764" y="1371081"/>
            <a:ext cx="818595" cy="243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4" name="Shape 1204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6052869" y="4153847"/>
            <a:ext cx="1002531" cy="3477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5" name="Shape 1205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6068539" y="4626242"/>
            <a:ext cx="898657" cy="347730"/>
          </a:xfrm>
          <a:prstGeom prst="rect">
            <a:avLst/>
          </a:prstGeom>
          <a:noFill/>
          <a:ln>
            <a:noFill/>
          </a:ln>
        </p:spPr>
      </p:pic>
      <p:sp>
        <p:nvSpPr>
          <p:cNvPr id="1206" name="Shape 1206"/>
          <p:cNvSpPr txBox="1"/>
          <p:nvPr>
            <p:ph idx="1" type="body"/>
          </p:nvPr>
        </p:nvSpPr>
        <p:spPr>
          <a:xfrm>
            <a:off x="5538322" y="1871991"/>
            <a:ext cx="3311700" cy="17436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58925" lIns="58925" spcFirstLastPara="1" rIns="58925" wrap="square" tIns="58925">
            <a:noAutofit/>
          </a:bodyPr>
          <a:lstStyle/>
          <a:p>
            <a:pPr indent="-177800" lvl="0" marL="292100" rtl="0" algn="ctr">
              <a:spcBef>
                <a:spcPts val="2700"/>
              </a:spcBef>
              <a:spcAft>
                <a:spcPts val="0"/>
              </a:spcAft>
              <a:buNone/>
            </a:pPr>
            <a:r>
              <a:rPr lang="en" sz="2100"/>
              <a:t>Matrix</a:t>
            </a:r>
            <a:endParaRPr sz="2100"/>
          </a:p>
          <a:p>
            <a:pPr indent="-177800" lvl="0" marL="292100" rtl="0" algn="ctr">
              <a:spcBef>
                <a:spcPts val="270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-177800" lvl="0" marL="292100" rtl="0" algn="ctr">
              <a:spcBef>
                <a:spcPts val="270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</p:txBody>
      </p:sp>
      <p:pic>
        <p:nvPicPr>
          <p:cNvPr id="1207" name="Shape 1207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315984" y="2325876"/>
            <a:ext cx="1324704" cy="3477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8" name="Shape 1208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287613" y="3555338"/>
            <a:ext cx="2474798" cy="3477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9" name="Shape 1209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315984" y="4092161"/>
            <a:ext cx="2483764" cy="3477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0" name="Shape 1210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295898" y="2851209"/>
            <a:ext cx="3423548" cy="347731"/>
          </a:xfrm>
          <a:prstGeom prst="rect">
            <a:avLst/>
          </a:prstGeom>
          <a:noFill/>
          <a:ln>
            <a:noFill/>
          </a:ln>
        </p:spPr>
      </p:pic>
      <p:sp>
        <p:nvSpPr>
          <p:cNvPr id="1211" name="Shape 1211"/>
          <p:cNvSpPr/>
          <p:nvPr/>
        </p:nvSpPr>
        <p:spPr>
          <a:xfrm>
            <a:off x="1860697" y="446041"/>
            <a:ext cx="11982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o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=a</a:t>
            </a:r>
            <a:r>
              <a:rPr b="1" baseline="-25000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w</a:t>
            </a:r>
            <a:endParaRPr sz="1300">
              <a:solidFill>
                <a:srgbClr val="AA794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212" name="Shape 1212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5593750" y="2725525"/>
            <a:ext cx="3234300" cy="39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3" name="Shape 1213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313664" y="4588800"/>
            <a:ext cx="3138781" cy="391711"/>
          </a:xfrm>
          <a:prstGeom prst="rect">
            <a:avLst/>
          </a:prstGeom>
          <a:noFill/>
          <a:ln>
            <a:noFill/>
          </a:ln>
        </p:spPr>
      </p:pic>
      <p:sp>
        <p:nvSpPr>
          <p:cNvPr id="1214" name="Shape 1214"/>
          <p:cNvSpPr/>
          <p:nvPr/>
        </p:nvSpPr>
        <p:spPr>
          <a:xfrm>
            <a:off x="7465150" y="457675"/>
            <a:ext cx="17490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E</a:t>
            </a:r>
            <a:r>
              <a:rPr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=loss(</a:t>
            </a:r>
            <a:r>
              <a:rPr b="1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1" baseline="-25000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b="1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t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1300">
              <a:solidFill>
                <a:srgbClr val="AA794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8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19" name="Shape 1219"/>
          <p:cNvCxnSpPr>
            <a:stCxn id="1220" idx="3"/>
            <a:endCxn id="1221" idx="2"/>
          </p:cNvCxnSpPr>
          <p:nvPr/>
        </p:nvCxnSpPr>
        <p:spPr>
          <a:xfrm flipH="1" rot="10800000">
            <a:off x="821401" y="688188"/>
            <a:ext cx="610800" cy="126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221" name="Shape 1221"/>
          <p:cNvSpPr/>
          <p:nvPr/>
        </p:nvSpPr>
        <p:spPr>
          <a:xfrm>
            <a:off x="1432178" y="514437"/>
            <a:ext cx="506400" cy="347700"/>
          </a:xfrm>
          <a:prstGeom prst="ellipse">
            <a:avLst/>
          </a:prstGeom>
          <a:blipFill rotWithShape="1">
            <a:blip r:embed="rId3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23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*</a:t>
            </a:r>
            <a:endParaRPr sz="900"/>
          </a:p>
        </p:txBody>
      </p:sp>
      <p:cxnSp>
        <p:nvCxnSpPr>
          <p:cNvPr id="1222" name="Shape 1222"/>
          <p:cNvCxnSpPr>
            <a:stCxn id="1221" idx="6"/>
            <a:endCxn id="1223" idx="2"/>
          </p:cNvCxnSpPr>
          <p:nvPr/>
        </p:nvCxnSpPr>
        <p:spPr>
          <a:xfrm flipH="1" rot="10800000">
            <a:off x="1938578" y="680187"/>
            <a:ext cx="1169700" cy="81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223" name="Shape 1223"/>
          <p:cNvSpPr/>
          <p:nvPr/>
        </p:nvSpPr>
        <p:spPr>
          <a:xfrm>
            <a:off x="3108234" y="490298"/>
            <a:ext cx="506400" cy="379800"/>
          </a:xfrm>
          <a:prstGeom prst="ellipse">
            <a:avLst/>
          </a:prstGeom>
          <a:blipFill rotWithShape="1">
            <a:blip r:embed="rId3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5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+</a:t>
            </a:r>
            <a:endParaRPr sz="900"/>
          </a:p>
        </p:txBody>
      </p:sp>
      <p:cxnSp>
        <p:nvCxnSpPr>
          <p:cNvPr id="1224" name="Shape 1224"/>
          <p:cNvCxnSpPr>
            <a:stCxn id="1223" idx="6"/>
            <a:endCxn id="1225" idx="2"/>
          </p:cNvCxnSpPr>
          <p:nvPr/>
        </p:nvCxnSpPr>
        <p:spPr>
          <a:xfrm>
            <a:off x="3614634" y="680198"/>
            <a:ext cx="997800" cy="39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225" name="Shape 1225"/>
          <p:cNvSpPr/>
          <p:nvPr/>
        </p:nvSpPr>
        <p:spPr>
          <a:xfrm>
            <a:off x="4612394" y="488070"/>
            <a:ext cx="582300" cy="391800"/>
          </a:xfrm>
          <a:prstGeom prst="ellipse">
            <a:avLst/>
          </a:prstGeom>
          <a:blipFill rotWithShape="1">
            <a:blip r:embed="rId4">
              <a:alphaModFix/>
            </a:blip>
            <a:tile algn="tl" flip="none" tx="0" sx="99997" ty="0" sy="99997"/>
          </a:blipFill>
          <a:ln>
            <a:noFill/>
          </a:ln>
          <a:effectLst>
            <a:outerShdw blurRad="50800" rotWithShape="0" dist="127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Sigmoid</a:t>
            </a:r>
            <a:endParaRPr sz="900"/>
          </a:p>
        </p:txBody>
      </p:sp>
      <p:cxnSp>
        <p:nvCxnSpPr>
          <p:cNvPr id="1226" name="Shape 1226"/>
          <p:cNvCxnSpPr>
            <a:stCxn id="1225" idx="6"/>
          </p:cNvCxnSpPr>
          <p:nvPr/>
        </p:nvCxnSpPr>
        <p:spPr>
          <a:xfrm flipH="1" rot="10800000">
            <a:off x="5194694" y="680370"/>
            <a:ext cx="1931700" cy="36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227" name="Shape 1227"/>
          <p:cNvSpPr/>
          <p:nvPr/>
        </p:nvSpPr>
        <p:spPr>
          <a:xfrm>
            <a:off x="7141139" y="490297"/>
            <a:ext cx="506400" cy="379800"/>
          </a:xfrm>
          <a:prstGeom prst="ellipse">
            <a:avLst/>
          </a:prstGeom>
          <a:blipFill rotWithShape="1">
            <a:blip r:embed="rId5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loss</a:t>
            </a:r>
            <a:endParaRPr sz="1100"/>
          </a:p>
        </p:txBody>
      </p:sp>
      <p:cxnSp>
        <p:nvCxnSpPr>
          <p:cNvPr id="1228" name="Shape 1228"/>
          <p:cNvCxnSpPr>
            <a:stCxn id="1227" idx="6"/>
          </p:cNvCxnSpPr>
          <p:nvPr/>
        </p:nvCxnSpPr>
        <p:spPr>
          <a:xfrm>
            <a:off x="7647539" y="680197"/>
            <a:ext cx="614400" cy="45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cxnSp>
        <p:nvCxnSpPr>
          <p:cNvPr id="1229" name="Shape 1229"/>
          <p:cNvCxnSpPr/>
          <p:nvPr/>
        </p:nvCxnSpPr>
        <p:spPr>
          <a:xfrm rot="10800000">
            <a:off x="1652884" y="866379"/>
            <a:ext cx="0" cy="2748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230" name="Shape 1230"/>
          <p:cNvSpPr/>
          <p:nvPr/>
        </p:nvSpPr>
        <p:spPr>
          <a:xfrm>
            <a:off x="1508741" y="1137085"/>
            <a:ext cx="2463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900">
                <a:latin typeface="Consolas"/>
                <a:ea typeface="Consolas"/>
                <a:cs typeface="Consolas"/>
                <a:sym typeface="Consolas"/>
              </a:rPr>
              <a:t>w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1231" name="Shape 1231"/>
          <p:cNvCxnSpPr>
            <a:endCxn id="1223" idx="4"/>
          </p:cNvCxnSpPr>
          <p:nvPr/>
        </p:nvCxnSpPr>
        <p:spPr>
          <a:xfrm rot="10800000">
            <a:off x="3361434" y="870098"/>
            <a:ext cx="5100" cy="2703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232" name="Shape 1232"/>
          <p:cNvSpPr/>
          <p:nvPr/>
        </p:nvSpPr>
        <p:spPr>
          <a:xfrm flipH="1">
            <a:off x="3185519" y="1153729"/>
            <a:ext cx="3756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900">
                <a:latin typeface="Consolas"/>
                <a:ea typeface="Consolas"/>
                <a:cs typeface="Consolas"/>
                <a:sym typeface="Consolas"/>
              </a:rPr>
              <a:t>b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233" name="Shape 1233"/>
          <p:cNvSpPr/>
          <p:nvPr/>
        </p:nvSpPr>
        <p:spPr>
          <a:xfrm>
            <a:off x="3526733" y="457682"/>
            <a:ext cx="10539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l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=o+b</a:t>
            </a:r>
            <a:endParaRPr sz="1300">
              <a:solidFill>
                <a:srgbClr val="AA794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234" name="Shape 1234"/>
          <p:cNvSpPr/>
          <p:nvPr/>
        </p:nvSpPr>
        <p:spPr>
          <a:xfrm>
            <a:off x="5094123" y="454926"/>
            <a:ext cx="19497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1" baseline="-25000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=sigmoid(l)</a:t>
            </a:r>
            <a:endParaRPr sz="1300">
              <a:solidFill>
                <a:srgbClr val="AA794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235" name="Shape 123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785450" y="2607833"/>
            <a:ext cx="1558500" cy="2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6" name="Shape 123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789233" y="2299355"/>
            <a:ext cx="1551300" cy="2184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7" name="Shape 1237"/>
          <p:cNvSpPr/>
          <p:nvPr/>
        </p:nvSpPr>
        <p:spPr>
          <a:xfrm>
            <a:off x="5593748" y="2232383"/>
            <a:ext cx="3234300" cy="1316400"/>
          </a:xfrm>
          <a:prstGeom prst="rect">
            <a:avLst/>
          </a:prstGeom>
          <a:noFill/>
          <a:ln cap="flat" cmpd="sng" w="25400">
            <a:solidFill>
              <a:srgbClr val="85888D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238" name="Shape 123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750887" y="2965780"/>
            <a:ext cx="2919900" cy="2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9" name="Shape 123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785445" y="3215293"/>
            <a:ext cx="2637000" cy="2412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0" name="Shape 1240"/>
          <p:cNvSpPr/>
          <p:nvPr/>
        </p:nvSpPr>
        <p:spPr>
          <a:xfrm>
            <a:off x="403041" y="1849778"/>
            <a:ext cx="3176700" cy="3081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2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Derivatives (chain rule) </a:t>
            </a:r>
            <a:endParaRPr sz="900"/>
          </a:p>
        </p:txBody>
      </p:sp>
      <p:sp>
        <p:nvSpPr>
          <p:cNvPr id="1241" name="Shape 1241"/>
          <p:cNvSpPr/>
          <p:nvPr/>
        </p:nvSpPr>
        <p:spPr>
          <a:xfrm>
            <a:off x="5573105" y="1862861"/>
            <a:ext cx="2240100" cy="3081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2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Gate derivatives </a:t>
            </a:r>
            <a:endParaRPr sz="900"/>
          </a:p>
        </p:txBody>
      </p:sp>
      <p:sp>
        <p:nvSpPr>
          <p:cNvPr id="1242" name="Shape 1242"/>
          <p:cNvSpPr/>
          <p:nvPr/>
        </p:nvSpPr>
        <p:spPr>
          <a:xfrm>
            <a:off x="5652859" y="4011259"/>
            <a:ext cx="3234300" cy="1068900"/>
          </a:xfrm>
          <a:prstGeom prst="rect">
            <a:avLst/>
          </a:prstGeom>
          <a:noFill/>
          <a:ln cap="flat" cmpd="sng" w="25400">
            <a:solidFill>
              <a:srgbClr val="85888D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43" name="Shape 1243"/>
          <p:cNvSpPr/>
          <p:nvPr/>
        </p:nvSpPr>
        <p:spPr>
          <a:xfrm>
            <a:off x="5630902" y="3672918"/>
            <a:ext cx="3278100" cy="3081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2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Network update </a:t>
            </a:r>
            <a:r>
              <a:rPr b="0" i="0" lang="en" sz="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(learning rate, alpha)</a:t>
            </a:r>
            <a:endParaRPr sz="900"/>
          </a:p>
        </p:txBody>
      </p:sp>
      <p:sp>
        <p:nvSpPr>
          <p:cNvPr id="1244" name="Shape 1244"/>
          <p:cNvSpPr/>
          <p:nvPr/>
        </p:nvSpPr>
        <p:spPr>
          <a:xfrm>
            <a:off x="113690" y="26638"/>
            <a:ext cx="1128300" cy="3081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Network</a:t>
            </a:r>
            <a:endParaRPr sz="1900"/>
          </a:p>
        </p:txBody>
      </p:sp>
      <p:cxnSp>
        <p:nvCxnSpPr>
          <p:cNvPr id="1245" name="Shape 1245"/>
          <p:cNvCxnSpPr/>
          <p:nvPr/>
        </p:nvCxnSpPr>
        <p:spPr>
          <a:xfrm>
            <a:off x="1559769" y="190945"/>
            <a:ext cx="6928800" cy="0"/>
          </a:xfrm>
          <a:prstGeom prst="straightConnector1">
            <a:avLst/>
          </a:prstGeom>
          <a:noFill/>
          <a:ln cap="flat" cmpd="sng" w="25400">
            <a:solidFill>
              <a:srgbClr val="AA7942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246" name="Shape 1246"/>
          <p:cNvSpPr/>
          <p:nvPr/>
        </p:nvSpPr>
        <p:spPr>
          <a:xfrm>
            <a:off x="4337448" y="-18010"/>
            <a:ext cx="7728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" sz="1500" u="none" cap="none" strike="noStrike">
                <a:solidFill>
                  <a:srgbClr val="AA79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forward</a:t>
            </a:r>
            <a:endParaRPr sz="900">
              <a:solidFill>
                <a:srgbClr val="AA7942"/>
              </a:solidFill>
            </a:endParaRPr>
          </a:p>
        </p:txBody>
      </p:sp>
      <p:cxnSp>
        <p:nvCxnSpPr>
          <p:cNvPr id="1247" name="Shape 1247"/>
          <p:cNvCxnSpPr/>
          <p:nvPr/>
        </p:nvCxnSpPr>
        <p:spPr>
          <a:xfrm>
            <a:off x="814485" y="1664477"/>
            <a:ext cx="7254600" cy="0"/>
          </a:xfrm>
          <a:prstGeom prst="straightConnector1">
            <a:avLst/>
          </a:prstGeom>
          <a:noFill/>
          <a:ln cap="flat" cmpd="sng" w="25400">
            <a:solidFill>
              <a:srgbClr val="0433FF"/>
            </a:solidFill>
            <a:prstDash val="solid"/>
            <a:miter lim="8000"/>
            <a:headEnd len="lg" w="lg" type="triangle"/>
            <a:tailEnd len="med" w="med" type="none"/>
          </a:ln>
        </p:spPr>
      </p:cxnSp>
      <p:sp>
        <p:nvSpPr>
          <p:cNvPr id="1248" name="Shape 1248"/>
          <p:cNvSpPr/>
          <p:nvPr/>
        </p:nvSpPr>
        <p:spPr>
          <a:xfrm>
            <a:off x="4048491" y="1636520"/>
            <a:ext cx="14766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A7942"/>
              </a:buClr>
              <a:buFont typeface="Helvetica Neue"/>
              <a:buNone/>
            </a:pPr>
            <a:r>
              <a:rPr b="0" i="0" lang="en" sz="1500" u="none" cap="none" strike="noStrike">
                <a:solidFill>
                  <a:srgbClr val="0433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backward prop</a:t>
            </a:r>
            <a:endParaRPr sz="900">
              <a:solidFill>
                <a:srgbClr val="0433FF"/>
              </a:solidFill>
            </a:endParaRPr>
          </a:p>
        </p:txBody>
      </p:sp>
      <p:sp>
        <p:nvSpPr>
          <p:cNvPr id="1220" name="Shape 1220"/>
          <p:cNvSpPr/>
          <p:nvPr/>
        </p:nvSpPr>
        <p:spPr>
          <a:xfrm>
            <a:off x="278701" y="563388"/>
            <a:ext cx="542700" cy="27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1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0" baseline="-25000" i="0" lang="en" sz="1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249" name="Shape 124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927798" y="708130"/>
            <a:ext cx="309563" cy="241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0" name="Shape 125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571717" y="718927"/>
            <a:ext cx="818601" cy="241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1" name="Shape 1251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901041" y="1364739"/>
            <a:ext cx="760166" cy="2360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2" name="Shape 1252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990160" y="703002"/>
            <a:ext cx="760166" cy="2341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3" name="Shape 1253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093764" y="1371081"/>
            <a:ext cx="818595" cy="243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4" name="Shape 1254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6052869" y="4153847"/>
            <a:ext cx="1002531" cy="3477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5" name="Shape 1255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6068539" y="4626242"/>
            <a:ext cx="898657" cy="347730"/>
          </a:xfrm>
          <a:prstGeom prst="rect">
            <a:avLst/>
          </a:prstGeom>
          <a:noFill/>
          <a:ln>
            <a:noFill/>
          </a:ln>
        </p:spPr>
      </p:pic>
      <p:sp>
        <p:nvSpPr>
          <p:cNvPr id="1256" name="Shape 1256"/>
          <p:cNvSpPr txBox="1"/>
          <p:nvPr>
            <p:ph idx="1" type="body"/>
          </p:nvPr>
        </p:nvSpPr>
        <p:spPr>
          <a:xfrm>
            <a:off x="5538322" y="1871991"/>
            <a:ext cx="3311700" cy="17436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58925" lIns="58925" spcFirstLastPara="1" rIns="58925" wrap="square" tIns="58925">
            <a:noAutofit/>
          </a:bodyPr>
          <a:lstStyle/>
          <a:p>
            <a:pPr indent="-177800" lvl="0" marL="292100" rtl="0" algn="ctr">
              <a:spcBef>
                <a:spcPts val="2700"/>
              </a:spcBef>
              <a:spcAft>
                <a:spcPts val="0"/>
              </a:spcAft>
              <a:buNone/>
            </a:pPr>
            <a:r>
              <a:rPr lang="en" sz="2100"/>
              <a:t>Done! Let’s update our network using derivatives!</a:t>
            </a:r>
            <a:endParaRPr sz="2100"/>
          </a:p>
        </p:txBody>
      </p:sp>
      <p:pic>
        <p:nvPicPr>
          <p:cNvPr id="1257" name="Shape 1257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315984" y="2325876"/>
            <a:ext cx="1324704" cy="3477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8" name="Shape 1258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287613" y="3555338"/>
            <a:ext cx="2474798" cy="3477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9" name="Shape 1259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315984" y="4092161"/>
            <a:ext cx="2483764" cy="3477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0" name="Shape 1260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295898" y="2851209"/>
            <a:ext cx="3423548" cy="347731"/>
          </a:xfrm>
          <a:prstGeom prst="rect">
            <a:avLst/>
          </a:prstGeom>
          <a:noFill/>
          <a:ln>
            <a:noFill/>
          </a:ln>
        </p:spPr>
      </p:pic>
      <p:sp>
        <p:nvSpPr>
          <p:cNvPr id="1261" name="Shape 1261"/>
          <p:cNvSpPr/>
          <p:nvPr/>
        </p:nvSpPr>
        <p:spPr>
          <a:xfrm>
            <a:off x="1860697" y="446041"/>
            <a:ext cx="11982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o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=a</a:t>
            </a:r>
            <a:r>
              <a:rPr b="1" baseline="-25000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w</a:t>
            </a:r>
            <a:endParaRPr sz="1300">
              <a:solidFill>
                <a:srgbClr val="AA794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262" name="Shape 1262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313664" y="4588800"/>
            <a:ext cx="3138781" cy="391711"/>
          </a:xfrm>
          <a:prstGeom prst="rect">
            <a:avLst/>
          </a:prstGeom>
          <a:noFill/>
          <a:ln>
            <a:noFill/>
          </a:ln>
        </p:spPr>
      </p:pic>
      <p:sp>
        <p:nvSpPr>
          <p:cNvPr id="1263" name="Shape 1263"/>
          <p:cNvSpPr/>
          <p:nvPr/>
        </p:nvSpPr>
        <p:spPr>
          <a:xfrm>
            <a:off x="7465150" y="457675"/>
            <a:ext cx="17490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E</a:t>
            </a:r>
            <a:r>
              <a:rPr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=loss(</a:t>
            </a:r>
            <a:r>
              <a:rPr b="1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1" baseline="-25000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b="1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t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1300">
              <a:solidFill>
                <a:srgbClr val="AA794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7" name="Shape 1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68" name="Shape 1268"/>
          <p:cNvCxnSpPr>
            <a:stCxn id="1269" idx="3"/>
            <a:endCxn id="1270" idx="2"/>
          </p:cNvCxnSpPr>
          <p:nvPr/>
        </p:nvCxnSpPr>
        <p:spPr>
          <a:xfrm flipH="1" rot="10800000">
            <a:off x="821401" y="688188"/>
            <a:ext cx="610800" cy="126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270" name="Shape 1270"/>
          <p:cNvSpPr/>
          <p:nvPr/>
        </p:nvSpPr>
        <p:spPr>
          <a:xfrm>
            <a:off x="1432178" y="514437"/>
            <a:ext cx="506400" cy="347700"/>
          </a:xfrm>
          <a:prstGeom prst="ellipse">
            <a:avLst/>
          </a:prstGeom>
          <a:blipFill rotWithShape="1">
            <a:blip r:embed="rId3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23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*</a:t>
            </a:r>
            <a:endParaRPr sz="900"/>
          </a:p>
        </p:txBody>
      </p:sp>
      <p:cxnSp>
        <p:nvCxnSpPr>
          <p:cNvPr id="1271" name="Shape 1271"/>
          <p:cNvCxnSpPr>
            <a:stCxn id="1270" idx="6"/>
            <a:endCxn id="1272" idx="2"/>
          </p:cNvCxnSpPr>
          <p:nvPr/>
        </p:nvCxnSpPr>
        <p:spPr>
          <a:xfrm flipH="1" rot="10800000">
            <a:off x="1938578" y="680187"/>
            <a:ext cx="1169700" cy="81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272" name="Shape 1272"/>
          <p:cNvSpPr/>
          <p:nvPr/>
        </p:nvSpPr>
        <p:spPr>
          <a:xfrm>
            <a:off x="3108234" y="490298"/>
            <a:ext cx="506400" cy="379800"/>
          </a:xfrm>
          <a:prstGeom prst="ellipse">
            <a:avLst/>
          </a:prstGeom>
          <a:blipFill rotWithShape="1">
            <a:blip r:embed="rId3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5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+</a:t>
            </a:r>
            <a:endParaRPr sz="900"/>
          </a:p>
        </p:txBody>
      </p:sp>
      <p:cxnSp>
        <p:nvCxnSpPr>
          <p:cNvPr id="1273" name="Shape 1273"/>
          <p:cNvCxnSpPr>
            <a:stCxn id="1272" idx="6"/>
            <a:endCxn id="1274" idx="2"/>
          </p:cNvCxnSpPr>
          <p:nvPr/>
        </p:nvCxnSpPr>
        <p:spPr>
          <a:xfrm>
            <a:off x="3614634" y="680198"/>
            <a:ext cx="997800" cy="39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274" name="Shape 1274"/>
          <p:cNvSpPr/>
          <p:nvPr/>
        </p:nvSpPr>
        <p:spPr>
          <a:xfrm>
            <a:off x="4612394" y="488070"/>
            <a:ext cx="582300" cy="391800"/>
          </a:xfrm>
          <a:prstGeom prst="ellipse">
            <a:avLst/>
          </a:prstGeom>
          <a:blipFill rotWithShape="1">
            <a:blip r:embed="rId4">
              <a:alphaModFix/>
            </a:blip>
            <a:tile algn="tl" flip="none" tx="0" sx="99997" ty="0" sy="99997"/>
          </a:blipFill>
          <a:ln>
            <a:noFill/>
          </a:ln>
          <a:effectLst>
            <a:outerShdw blurRad="50800" rotWithShape="0" dist="127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Sigmoid</a:t>
            </a:r>
            <a:endParaRPr sz="900"/>
          </a:p>
        </p:txBody>
      </p:sp>
      <p:cxnSp>
        <p:nvCxnSpPr>
          <p:cNvPr id="1275" name="Shape 1275"/>
          <p:cNvCxnSpPr>
            <a:stCxn id="1274" idx="6"/>
          </p:cNvCxnSpPr>
          <p:nvPr/>
        </p:nvCxnSpPr>
        <p:spPr>
          <a:xfrm flipH="1" rot="10800000">
            <a:off x="5194694" y="680370"/>
            <a:ext cx="1931700" cy="36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276" name="Shape 1276"/>
          <p:cNvSpPr/>
          <p:nvPr/>
        </p:nvSpPr>
        <p:spPr>
          <a:xfrm>
            <a:off x="7141139" y="490297"/>
            <a:ext cx="506400" cy="379800"/>
          </a:xfrm>
          <a:prstGeom prst="ellipse">
            <a:avLst/>
          </a:prstGeom>
          <a:blipFill rotWithShape="1">
            <a:blip r:embed="rId5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loss</a:t>
            </a:r>
            <a:endParaRPr sz="1100"/>
          </a:p>
        </p:txBody>
      </p:sp>
      <p:cxnSp>
        <p:nvCxnSpPr>
          <p:cNvPr id="1277" name="Shape 1277"/>
          <p:cNvCxnSpPr>
            <a:stCxn id="1276" idx="6"/>
          </p:cNvCxnSpPr>
          <p:nvPr/>
        </p:nvCxnSpPr>
        <p:spPr>
          <a:xfrm>
            <a:off x="7647539" y="680197"/>
            <a:ext cx="614400" cy="45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cxnSp>
        <p:nvCxnSpPr>
          <p:cNvPr id="1278" name="Shape 1278"/>
          <p:cNvCxnSpPr/>
          <p:nvPr/>
        </p:nvCxnSpPr>
        <p:spPr>
          <a:xfrm rot="10800000">
            <a:off x="1652884" y="866379"/>
            <a:ext cx="0" cy="2748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279" name="Shape 1279"/>
          <p:cNvSpPr/>
          <p:nvPr/>
        </p:nvSpPr>
        <p:spPr>
          <a:xfrm>
            <a:off x="1508741" y="1137085"/>
            <a:ext cx="2463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900">
                <a:latin typeface="Consolas"/>
                <a:ea typeface="Consolas"/>
                <a:cs typeface="Consolas"/>
                <a:sym typeface="Consolas"/>
              </a:rPr>
              <a:t>w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1280" name="Shape 1280"/>
          <p:cNvCxnSpPr>
            <a:endCxn id="1272" idx="4"/>
          </p:cNvCxnSpPr>
          <p:nvPr/>
        </p:nvCxnSpPr>
        <p:spPr>
          <a:xfrm rot="10800000">
            <a:off x="3361434" y="870098"/>
            <a:ext cx="5100" cy="2703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281" name="Shape 1281"/>
          <p:cNvSpPr/>
          <p:nvPr/>
        </p:nvSpPr>
        <p:spPr>
          <a:xfrm flipH="1">
            <a:off x="3185519" y="1153729"/>
            <a:ext cx="3756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900">
                <a:latin typeface="Consolas"/>
                <a:ea typeface="Consolas"/>
                <a:cs typeface="Consolas"/>
                <a:sym typeface="Consolas"/>
              </a:rPr>
              <a:t>b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282" name="Shape 1282"/>
          <p:cNvSpPr/>
          <p:nvPr/>
        </p:nvSpPr>
        <p:spPr>
          <a:xfrm>
            <a:off x="3526733" y="457682"/>
            <a:ext cx="10539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l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=o+b</a:t>
            </a:r>
            <a:endParaRPr sz="1300">
              <a:solidFill>
                <a:srgbClr val="AA794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283" name="Shape 1283"/>
          <p:cNvSpPr/>
          <p:nvPr/>
        </p:nvSpPr>
        <p:spPr>
          <a:xfrm>
            <a:off x="5094123" y="454926"/>
            <a:ext cx="19497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1" baseline="-25000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=sigmoid(l)</a:t>
            </a:r>
            <a:endParaRPr sz="1300">
              <a:solidFill>
                <a:srgbClr val="AA794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284" name="Shape 1284"/>
          <p:cNvSpPr/>
          <p:nvPr/>
        </p:nvSpPr>
        <p:spPr>
          <a:xfrm>
            <a:off x="403041" y="1849778"/>
            <a:ext cx="3176700" cy="3081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2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Derivatives (chain rule) </a:t>
            </a:r>
            <a:endParaRPr sz="900"/>
          </a:p>
        </p:txBody>
      </p:sp>
      <p:sp>
        <p:nvSpPr>
          <p:cNvPr id="1285" name="Shape 1285"/>
          <p:cNvSpPr/>
          <p:nvPr/>
        </p:nvSpPr>
        <p:spPr>
          <a:xfrm>
            <a:off x="113690" y="26638"/>
            <a:ext cx="1128300" cy="3081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Network</a:t>
            </a:r>
            <a:endParaRPr sz="1900"/>
          </a:p>
        </p:txBody>
      </p:sp>
      <p:cxnSp>
        <p:nvCxnSpPr>
          <p:cNvPr id="1286" name="Shape 1286"/>
          <p:cNvCxnSpPr/>
          <p:nvPr/>
        </p:nvCxnSpPr>
        <p:spPr>
          <a:xfrm>
            <a:off x="1559769" y="190945"/>
            <a:ext cx="6928800" cy="0"/>
          </a:xfrm>
          <a:prstGeom prst="straightConnector1">
            <a:avLst/>
          </a:prstGeom>
          <a:noFill/>
          <a:ln cap="flat" cmpd="sng" w="25400">
            <a:solidFill>
              <a:srgbClr val="AA7942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287" name="Shape 1287"/>
          <p:cNvSpPr/>
          <p:nvPr/>
        </p:nvSpPr>
        <p:spPr>
          <a:xfrm>
            <a:off x="4337448" y="-18010"/>
            <a:ext cx="7728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" sz="1500" u="none" cap="none" strike="noStrike">
                <a:solidFill>
                  <a:srgbClr val="AA79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forward</a:t>
            </a:r>
            <a:endParaRPr sz="900">
              <a:solidFill>
                <a:srgbClr val="AA7942"/>
              </a:solidFill>
            </a:endParaRPr>
          </a:p>
        </p:txBody>
      </p:sp>
      <p:cxnSp>
        <p:nvCxnSpPr>
          <p:cNvPr id="1288" name="Shape 1288"/>
          <p:cNvCxnSpPr/>
          <p:nvPr/>
        </p:nvCxnSpPr>
        <p:spPr>
          <a:xfrm>
            <a:off x="814485" y="1664477"/>
            <a:ext cx="7254600" cy="0"/>
          </a:xfrm>
          <a:prstGeom prst="straightConnector1">
            <a:avLst/>
          </a:prstGeom>
          <a:noFill/>
          <a:ln cap="flat" cmpd="sng" w="25400">
            <a:solidFill>
              <a:srgbClr val="0433FF"/>
            </a:solidFill>
            <a:prstDash val="solid"/>
            <a:miter lim="8000"/>
            <a:headEnd len="lg" w="lg" type="triangle"/>
            <a:tailEnd len="med" w="med" type="none"/>
          </a:ln>
        </p:spPr>
      </p:cxnSp>
      <p:sp>
        <p:nvSpPr>
          <p:cNvPr id="1289" name="Shape 1289"/>
          <p:cNvSpPr/>
          <p:nvPr/>
        </p:nvSpPr>
        <p:spPr>
          <a:xfrm>
            <a:off x="4048491" y="1636520"/>
            <a:ext cx="14766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A7942"/>
              </a:buClr>
              <a:buFont typeface="Helvetica Neue"/>
              <a:buNone/>
            </a:pPr>
            <a:r>
              <a:rPr b="0" i="0" lang="en" sz="1500" u="none" cap="none" strike="noStrike">
                <a:solidFill>
                  <a:srgbClr val="0433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backward prop</a:t>
            </a:r>
            <a:endParaRPr sz="900">
              <a:solidFill>
                <a:srgbClr val="0433FF"/>
              </a:solidFill>
            </a:endParaRPr>
          </a:p>
        </p:txBody>
      </p:sp>
      <p:sp>
        <p:nvSpPr>
          <p:cNvPr id="1269" name="Shape 1269"/>
          <p:cNvSpPr/>
          <p:nvPr/>
        </p:nvSpPr>
        <p:spPr>
          <a:xfrm>
            <a:off x="278701" y="563388"/>
            <a:ext cx="542700" cy="27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1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0" baseline="-25000" i="0" lang="en" sz="1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290" name="Shape 129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27798" y="708130"/>
            <a:ext cx="309563" cy="241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1" name="Shape 129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571717" y="718927"/>
            <a:ext cx="818601" cy="241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2" name="Shape 129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901041" y="1364739"/>
            <a:ext cx="760166" cy="2360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3" name="Shape 129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990160" y="703002"/>
            <a:ext cx="760166" cy="2341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4" name="Shape 129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093764" y="1371081"/>
            <a:ext cx="818595" cy="243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5" name="Shape 129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15984" y="2325876"/>
            <a:ext cx="1324704" cy="3477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6" name="Shape 1296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87613" y="3555338"/>
            <a:ext cx="2474798" cy="3477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7" name="Shape 1297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315984" y="4092161"/>
            <a:ext cx="2483764" cy="3477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8" name="Shape 1298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295898" y="2851209"/>
            <a:ext cx="3423548" cy="347731"/>
          </a:xfrm>
          <a:prstGeom prst="rect">
            <a:avLst/>
          </a:prstGeom>
          <a:noFill/>
          <a:ln>
            <a:noFill/>
          </a:ln>
        </p:spPr>
      </p:pic>
      <p:sp>
        <p:nvSpPr>
          <p:cNvPr id="1299" name="Shape 1299"/>
          <p:cNvSpPr/>
          <p:nvPr/>
        </p:nvSpPr>
        <p:spPr>
          <a:xfrm>
            <a:off x="1860697" y="446041"/>
            <a:ext cx="11982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o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=a</a:t>
            </a:r>
            <a:r>
              <a:rPr b="1" baseline="-25000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w</a:t>
            </a:r>
            <a:endParaRPr sz="1300">
              <a:solidFill>
                <a:srgbClr val="AA794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300" name="Shape 1300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313664" y="4588800"/>
            <a:ext cx="3138781" cy="391711"/>
          </a:xfrm>
          <a:prstGeom prst="rect">
            <a:avLst/>
          </a:prstGeom>
          <a:noFill/>
          <a:ln>
            <a:noFill/>
          </a:ln>
        </p:spPr>
      </p:pic>
      <p:sp>
        <p:nvSpPr>
          <p:cNvPr id="1301" name="Shape 1301"/>
          <p:cNvSpPr txBox="1"/>
          <p:nvPr/>
        </p:nvSpPr>
        <p:spPr>
          <a:xfrm>
            <a:off x="4006200" y="2706625"/>
            <a:ext cx="5083800" cy="23799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d_a1 = (a1 - t) / (a1 * (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1.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 t) +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1e-7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d_sigma = a1 * (1 - a1) </a:t>
            </a:r>
            <a:r>
              <a:rPr i="1" lang="en" sz="1200">
                <a:solidFill>
                  <a:srgbClr val="80808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# sigma prime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d_l = d_a1 * d_sigma  </a:t>
            </a: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(a1 - t)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d_b = d_l * 1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d_o = d_1 * 1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d_W = tf.matmul(tf.transpose(a0), d_o)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FFFF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Updating network using gradients</a:t>
            </a:r>
            <a:endParaRPr i="1" sz="1200">
              <a:solidFill>
                <a:srgbClr val="FFFFFF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learning_rate = 0.01</a:t>
            </a:r>
            <a:endParaRPr sz="1200">
              <a:solidFill>
                <a:srgbClr val="FFFFFF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train_step = [</a:t>
            </a:r>
            <a:endParaRPr sz="1200">
              <a:solidFill>
                <a:srgbClr val="FFFFFF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tf.assign(W, W - learning_rate * d_W),</a:t>
            </a:r>
            <a:endParaRPr sz="1200">
              <a:solidFill>
                <a:srgbClr val="FFFFFF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tf.assign(b, b - learning_rate * tf.reduce_sum(d_b))]</a:t>
            </a:r>
            <a:endParaRPr sz="1200">
              <a:solidFill>
                <a:srgbClr val="FFFFFF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302" name="Shape 1302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4679850" y="1853075"/>
            <a:ext cx="3582000" cy="37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3" name="Shape 1303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5425474" y="2284428"/>
            <a:ext cx="2861345" cy="347750"/>
          </a:xfrm>
          <a:prstGeom prst="rect">
            <a:avLst/>
          </a:prstGeom>
          <a:noFill/>
          <a:ln>
            <a:noFill/>
          </a:ln>
        </p:spPr>
      </p:pic>
      <p:sp>
        <p:nvSpPr>
          <p:cNvPr id="1304" name="Shape 1304"/>
          <p:cNvSpPr/>
          <p:nvPr/>
        </p:nvSpPr>
        <p:spPr>
          <a:xfrm>
            <a:off x="7465150" y="457675"/>
            <a:ext cx="17490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E</a:t>
            </a:r>
            <a:r>
              <a:rPr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=loss(</a:t>
            </a:r>
            <a:r>
              <a:rPr b="1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1" baseline="-25000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b="1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t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1300">
              <a:solidFill>
                <a:srgbClr val="AA794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Shape 359"/>
          <p:cNvSpPr txBox="1"/>
          <p:nvPr>
            <p:ph type="title"/>
          </p:nvPr>
        </p:nvSpPr>
        <p:spPr>
          <a:xfrm>
            <a:off x="5705400" y="58100"/>
            <a:ext cx="3438600" cy="258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XOR with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logistic regression?</a:t>
            </a:r>
            <a:endParaRPr b="0" i="0" sz="34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>
                <a:solidFill>
                  <a:srgbClr val="FF0000"/>
                </a:solidFill>
              </a:rPr>
              <a:t>But </a:t>
            </a:r>
            <a:endParaRPr>
              <a:solidFill>
                <a:srgbClr val="FF0000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>
                <a:solidFill>
                  <a:srgbClr val="FF0000"/>
                </a:solidFill>
              </a:rPr>
              <a:t>it doesn’t work!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360" name="Shape 360"/>
          <p:cNvSpPr txBox="1"/>
          <p:nvPr/>
        </p:nvSpPr>
        <p:spPr>
          <a:xfrm>
            <a:off x="0" y="0"/>
            <a:ext cx="70914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x_data = np.array([[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[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[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[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]], </a:t>
            </a:r>
            <a:r>
              <a:rPr lang="en" sz="10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dtype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=np.float32)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y_data = np.array([[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[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[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[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]], </a:t>
            </a:r>
            <a:r>
              <a:rPr lang="en" sz="10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dtype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=np.float32)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 = tf.placeholder(tf.float32)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 = tf.placeholder(tf.float32)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 = tf.Variable(tf.random_normal([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" sz="10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'weight'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 = tf.Variable(tf.random_normal([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" sz="10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'bias'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Hypothesis using sigmoid: tf.div(1., 1. + tf.exp(tf.matmul(X, W)))</a:t>
            </a:r>
            <a:endParaRPr i="1" sz="10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hypothesis = tf.sigmoid(tf.matmul(X, W) + b)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cost/loss function</a:t>
            </a:r>
            <a:endParaRPr i="1" sz="10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cost = -tf.reduce_mean(Y * tf.log(hypothesis) + (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 Y) * tf.log(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 hypothesis))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train = tf.train.GradientDescentOptimizer(</a:t>
            </a:r>
            <a:r>
              <a:rPr lang="en" sz="10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learning_rate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).minimize(cost)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Accuracy computation</a:t>
            </a:r>
            <a:endParaRPr i="1" sz="10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True if hypothesis&gt;0.5 else False</a:t>
            </a:r>
            <a:endParaRPr i="1" sz="10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predicted = tf.cast(hypothesis &gt;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0.5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dtype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=tf.float32)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accuracy = tf.reduce_mean(tf.cast(tf.equal(predicted, Y), </a:t>
            </a:r>
            <a:r>
              <a:rPr lang="en" sz="10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dtype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=tf.float32))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Launch graph</a:t>
            </a:r>
            <a:endParaRPr i="1" sz="10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with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tf.Session() 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as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sess: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Initialize TensorFlow variables</a:t>
            </a:r>
            <a:endParaRPr i="1" sz="10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sess.run(tf.global_variables_initializer())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step 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range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10001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):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sess.run(train, </a:t>
            </a:r>
            <a:r>
              <a:rPr lang="en" sz="10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feed_dict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={X: x_data, Y: y_data})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if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step %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100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(step, sess.run(cost, </a:t>
            </a:r>
            <a:r>
              <a:rPr lang="en" sz="10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feed_dict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={X: x_data, Y: y_data}), sess.run(W))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Accuracy report</a:t>
            </a:r>
            <a:endParaRPr i="1" sz="10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h, c, a = sess.run([hypothesis, predicted, accuracy], </a:t>
            </a:r>
            <a:r>
              <a:rPr lang="en" sz="10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feed_dict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={X: x_data, Y: y_data})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\n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Hypothesis: "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h, 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\n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Correct: "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c, 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\n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Accuracy: "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a)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61" name="Shape 361"/>
          <p:cNvSpPr txBox="1"/>
          <p:nvPr/>
        </p:nvSpPr>
        <p:spPr>
          <a:xfrm>
            <a:off x="6942775" y="2465225"/>
            <a:ext cx="1558800" cy="24957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</a:rPr>
              <a:t>Hypothesis:  </a:t>
            </a:r>
            <a:endParaRPr b="1">
              <a:solidFill>
                <a:srgbClr val="008080"/>
              </a:solidFill>
              <a:highlight>
                <a:srgbClr val="FFFFFF"/>
              </a:highlight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</a:rPr>
              <a:t>[[ 0.5]</a:t>
            </a:r>
            <a:endParaRPr b="1">
              <a:solidFill>
                <a:srgbClr val="008080"/>
              </a:solidFill>
              <a:highlight>
                <a:srgbClr val="FFFFFF"/>
              </a:highlight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</a:rPr>
              <a:t>[ 0.5]</a:t>
            </a:r>
            <a:endParaRPr b="1">
              <a:solidFill>
                <a:srgbClr val="008080"/>
              </a:solidFill>
              <a:highlight>
                <a:srgbClr val="FFFFFF"/>
              </a:highlight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</a:rPr>
              <a:t>[ 0.5]</a:t>
            </a:r>
            <a:endParaRPr b="1">
              <a:solidFill>
                <a:srgbClr val="008080"/>
              </a:solidFill>
              <a:highlight>
                <a:srgbClr val="FFFFFF"/>
              </a:highlight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</a:rPr>
              <a:t>[ 0.5]]</a:t>
            </a:r>
            <a:endParaRPr b="1">
              <a:solidFill>
                <a:srgbClr val="008080"/>
              </a:solidFill>
              <a:highlight>
                <a:srgbClr val="FFFFFF"/>
              </a:highlight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</a:rPr>
              <a:t>Correct:  </a:t>
            </a:r>
            <a:endParaRPr b="1">
              <a:solidFill>
                <a:srgbClr val="008080"/>
              </a:solidFill>
              <a:highlight>
                <a:srgbClr val="FFFFFF"/>
              </a:highlight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</a:rPr>
              <a:t>[[ 0.]</a:t>
            </a:r>
            <a:endParaRPr b="1">
              <a:solidFill>
                <a:srgbClr val="008080"/>
              </a:solidFill>
              <a:highlight>
                <a:srgbClr val="FFFFFF"/>
              </a:highlight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</a:rPr>
              <a:t>[ 0.]</a:t>
            </a:r>
            <a:endParaRPr b="1">
              <a:solidFill>
                <a:srgbClr val="008080"/>
              </a:solidFill>
              <a:highlight>
                <a:srgbClr val="FFFFFF"/>
              </a:highlight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</a:rPr>
              <a:t>[ 0.]</a:t>
            </a:r>
            <a:endParaRPr b="1">
              <a:solidFill>
                <a:srgbClr val="008080"/>
              </a:solidFill>
              <a:highlight>
                <a:srgbClr val="FFFFFF"/>
              </a:highlight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</a:rPr>
              <a:t>[ 0.]]</a:t>
            </a:r>
            <a:endParaRPr b="1">
              <a:solidFill>
                <a:srgbClr val="008080"/>
              </a:solidFill>
              <a:highlight>
                <a:srgbClr val="FFFFFF"/>
              </a:highlight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</a:rPr>
              <a:t>Accuracy:  0.5</a:t>
            </a:r>
            <a:endParaRPr b="1">
              <a:solidFill>
                <a:srgbClr val="008080"/>
              </a:solidFill>
              <a:highlight>
                <a:srgbClr val="FFFFFF"/>
              </a:highlight>
            </a:endParaRPr>
          </a:p>
        </p:txBody>
      </p:sp>
      <p:sp>
        <p:nvSpPr>
          <p:cNvPr id="362" name="Shape 362"/>
          <p:cNvSpPr txBox="1"/>
          <p:nvPr/>
        </p:nvSpPr>
        <p:spPr>
          <a:xfrm>
            <a:off x="5023250" y="4945075"/>
            <a:ext cx="4588200" cy="18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u="sng">
                <a:solidFill>
                  <a:schemeClr val="hlink"/>
                </a:solidFill>
                <a:hlinkClick r:id="rId3"/>
              </a:rPr>
              <a:t>https://github.com/hunkim/DeepLearningZeroToAll/blob/master/lab-09-1-xor.py</a:t>
            </a:r>
            <a:r>
              <a:rPr lang="en" sz="900"/>
              <a:t> </a:t>
            </a:r>
            <a:endParaRPr sz="900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8" name="Shape 1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09" name="Shape 1309"/>
          <p:cNvCxnSpPr>
            <a:stCxn id="1310" idx="3"/>
            <a:endCxn id="1311" idx="2"/>
          </p:cNvCxnSpPr>
          <p:nvPr/>
        </p:nvCxnSpPr>
        <p:spPr>
          <a:xfrm flipH="1" rot="10800000">
            <a:off x="821401" y="688188"/>
            <a:ext cx="610800" cy="126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311" name="Shape 1311"/>
          <p:cNvSpPr/>
          <p:nvPr/>
        </p:nvSpPr>
        <p:spPr>
          <a:xfrm>
            <a:off x="1432178" y="514437"/>
            <a:ext cx="506400" cy="347700"/>
          </a:xfrm>
          <a:prstGeom prst="ellipse">
            <a:avLst/>
          </a:prstGeom>
          <a:blipFill rotWithShape="1">
            <a:blip r:embed="rId3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23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*</a:t>
            </a:r>
            <a:endParaRPr sz="900"/>
          </a:p>
        </p:txBody>
      </p:sp>
      <p:cxnSp>
        <p:nvCxnSpPr>
          <p:cNvPr id="1312" name="Shape 1312"/>
          <p:cNvCxnSpPr>
            <a:stCxn id="1311" idx="6"/>
            <a:endCxn id="1313" idx="2"/>
          </p:cNvCxnSpPr>
          <p:nvPr/>
        </p:nvCxnSpPr>
        <p:spPr>
          <a:xfrm flipH="1" rot="10800000">
            <a:off x="1938578" y="680187"/>
            <a:ext cx="1169700" cy="81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313" name="Shape 1313"/>
          <p:cNvSpPr/>
          <p:nvPr/>
        </p:nvSpPr>
        <p:spPr>
          <a:xfrm>
            <a:off x="3108234" y="490298"/>
            <a:ext cx="506400" cy="379800"/>
          </a:xfrm>
          <a:prstGeom prst="ellipse">
            <a:avLst/>
          </a:prstGeom>
          <a:blipFill rotWithShape="1">
            <a:blip r:embed="rId3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5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+</a:t>
            </a:r>
            <a:endParaRPr sz="900"/>
          </a:p>
        </p:txBody>
      </p:sp>
      <p:cxnSp>
        <p:nvCxnSpPr>
          <p:cNvPr id="1314" name="Shape 1314"/>
          <p:cNvCxnSpPr>
            <a:stCxn id="1313" idx="6"/>
            <a:endCxn id="1315" idx="2"/>
          </p:cNvCxnSpPr>
          <p:nvPr/>
        </p:nvCxnSpPr>
        <p:spPr>
          <a:xfrm>
            <a:off x="3614634" y="680198"/>
            <a:ext cx="997800" cy="39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315" name="Shape 1315"/>
          <p:cNvSpPr/>
          <p:nvPr/>
        </p:nvSpPr>
        <p:spPr>
          <a:xfrm>
            <a:off x="4612394" y="488070"/>
            <a:ext cx="582300" cy="391800"/>
          </a:xfrm>
          <a:prstGeom prst="ellipse">
            <a:avLst/>
          </a:prstGeom>
          <a:blipFill rotWithShape="1">
            <a:blip r:embed="rId4">
              <a:alphaModFix/>
            </a:blip>
            <a:tile algn="tl" flip="none" tx="0" sx="99997" ty="0" sy="99997"/>
          </a:blipFill>
          <a:ln>
            <a:noFill/>
          </a:ln>
          <a:effectLst>
            <a:outerShdw blurRad="50800" rotWithShape="0" dist="127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Sigmoid</a:t>
            </a:r>
            <a:endParaRPr sz="900"/>
          </a:p>
        </p:txBody>
      </p:sp>
      <p:cxnSp>
        <p:nvCxnSpPr>
          <p:cNvPr id="1316" name="Shape 1316"/>
          <p:cNvCxnSpPr>
            <a:stCxn id="1315" idx="6"/>
          </p:cNvCxnSpPr>
          <p:nvPr/>
        </p:nvCxnSpPr>
        <p:spPr>
          <a:xfrm flipH="1" rot="10800000">
            <a:off x="5194694" y="680370"/>
            <a:ext cx="1931700" cy="36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317" name="Shape 1317"/>
          <p:cNvSpPr/>
          <p:nvPr/>
        </p:nvSpPr>
        <p:spPr>
          <a:xfrm>
            <a:off x="7141139" y="490297"/>
            <a:ext cx="506400" cy="379800"/>
          </a:xfrm>
          <a:prstGeom prst="ellipse">
            <a:avLst/>
          </a:prstGeom>
          <a:blipFill rotWithShape="1">
            <a:blip r:embed="rId5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loss</a:t>
            </a:r>
            <a:endParaRPr sz="1100"/>
          </a:p>
        </p:txBody>
      </p:sp>
      <p:cxnSp>
        <p:nvCxnSpPr>
          <p:cNvPr id="1318" name="Shape 1318"/>
          <p:cNvCxnSpPr>
            <a:stCxn id="1317" idx="6"/>
          </p:cNvCxnSpPr>
          <p:nvPr/>
        </p:nvCxnSpPr>
        <p:spPr>
          <a:xfrm>
            <a:off x="7647539" y="680197"/>
            <a:ext cx="614400" cy="45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cxnSp>
        <p:nvCxnSpPr>
          <p:cNvPr id="1319" name="Shape 1319"/>
          <p:cNvCxnSpPr/>
          <p:nvPr/>
        </p:nvCxnSpPr>
        <p:spPr>
          <a:xfrm rot="10800000">
            <a:off x="1652884" y="866379"/>
            <a:ext cx="0" cy="2748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320" name="Shape 1320"/>
          <p:cNvSpPr/>
          <p:nvPr/>
        </p:nvSpPr>
        <p:spPr>
          <a:xfrm>
            <a:off x="1508741" y="1137085"/>
            <a:ext cx="2463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900">
                <a:latin typeface="Consolas"/>
                <a:ea typeface="Consolas"/>
                <a:cs typeface="Consolas"/>
                <a:sym typeface="Consolas"/>
              </a:rPr>
              <a:t>w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1321" name="Shape 1321"/>
          <p:cNvCxnSpPr>
            <a:endCxn id="1313" idx="4"/>
          </p:cNvCxnSpPr>
          <p:nvPr/>
        </p:nvCxnSpPr>
        <p:spPr>
          <a:xfrm rot="10800000">
            <a:off x="3361434" y="870098"/>
            <a:ext cx="5100" cy="2703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322" name="Shape 1322"/>
          <p:cNvSpPr/>
          <p:nvPr/>
        </p:nvSpPr>
        <p:spPr>
          <a:xfrm flipH="1">
            <a:off x="3185519" y="1153729"/>
            <a:ext cx="3756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900">
                <a:latin typeface="Consolas"/>
                <a:ea typeface="Consolas"/>
                <a:cs typeface="Consolas"/>
                <a:sym typeface="Consolas"/>
              </a:rPr>
              <a:t>b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23" name="Shape 1323"/>
          <p:cNvSpPr/>
          <p:nvPr/>
        </p:nvSpPr>
        <p:spPr>
          <a:xfrm>
            <a:off x="3526733" y="457682"/>
            <a:ext cx="10539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l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=o+b</a:t>
            </a:r>
            <a:endParaRPr sz="1300">
              <a:solidFill>
                <a:srgbClr val="AA794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24" name="Shape 1324"/>
          <p:cNvSpPr/>
          <p:nvPr/>
        </p:nvSpPr>
        <p:spPr>
          <a:xfrm>
            <a:off x="5094123" y="454926"/>
            <a:ext cx="19497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1" baseline="-25000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=sigmoid(l)</a:t>
            </a:r>
            <a:endParaRPr sz="1300">
              <a:solidFill>
                <a:srgbClr val="AA794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25" name="Shape 1325"/>
          <p:cNvSpPr/>
          <p:nvPr/>
        </p:nvSpPr>
        <p:spPr>
          <a:xfrm>
            <a:off x="403041" y="1849778"/>
            <a:ext cx="3176700" cy="3081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2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Derivatives (chain rule) </a:t>
            </a:r>
            <a:endParaRPr sz="900"/>
          </a:p>
        </p:txBody>
      </p:sp>
      <p:sp>
        <p:nvSpPr>
          <p:cNvPr id="1326" name="Shape 1326"/>
          <p:cNvSpPr/>
          <p:nvPr/>
        </p:nvSpPr>
        <p:spPr>
          <a:xfrm>
            <a:off x="113690" y="26638"/>
            <a:ext cx="1128300" cy="3081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Network</a:t>
            </a:r>
            <a:endParaRPr sz="1900"/>
          </a:p>
        </p:txBody>
      </p:sp>
      <p:cxnSp>
        <p:nvCxnSpPr>
          <p:cNvPr id="1327" name="Shape 1327"/>
          <p:cNvCxnSpPr/>
          <p:nvPr/>
        </p:nvCxnSpPr>
        <p:spPr>
          <a:xfrm>
            <a:off x="1559769" y="190945"/>
            <a:ext cx="6928800" cy="0"/>
          </a:xfrm>
          <a:prstGeom prst="straightConnector1">
            <a:avLst/>
          </a:prstGeom>
          <a:noFill/>
          <a:ln cap="flat" cmpd="sng" w="25400">
            <a:solidFill>
              <a:srgbClr val="AA7942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328" name="Shape 1328"/>
          <p:cNvSpPr/>
          <p:nvPr/>
        </p:nvSpPr>
        <p:spPr>
          <a:xfrm>
            <a:off x="4337448" y="-18010"/>
            <a:ext cx="7728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" sz="1500" u="none" cap="none" strike="noStrike">
                <a:solidFill>
                  <a:srgbClr val="AA79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forward</a:t>
            </a:r>
            <a:endParaRPr sz="900">
              <a:solidFill>
                <a:srgbClr val="AA7942"/>
              </a:solidFill>
            </a:endParaRPr>
          </a:p>
        </p:txBody>
      </p:sp>
      <p:cxnSp>
        <p:nvCxnSpPr>
          <p:cNvPr id="1329" name="Shape 1329"/>
          <p:cNvCxnSpPr/>
          <p:nvPr/>
        </p:nvCxnSpPr>
        <p:spPr>
          <a:xfrm>
            <a:off x="814485" y="1664477"/>
            <a:ext cx="7254600" cy="0"/>
          </a:xfrm>
          <a:prstGeom prst="straightConnector1">
            <a:avLst/>
          </a:prstGeom>
          <a:noFill/>
          <a:ln cap="flat" cmpd="sng" w="25400">
            <a:solidFill>
              <a:srgbClr val="0433FF"/>
            </a:solidFill>
            <a:prstDash val="solid"/>
            <a:miter lim="8000"/>
            <a:headEnd len="lg" w="lg" type="triangle"/>
            <a:tailEnd len="med" w="med" type="none"/>
          </a:ln>
        </p:spPr>
      </p:cxnSp>
      <p:sp>
        <p:nvSpPr>
          <p:cNvPr id="1330" name="Shape 1330"/>
          <p:cNvSpPr/>
          <p:nvPr/>
        </p:nvSpPr>
        <p:spPr>
          <a:xfrm>
            <a:off x="4048491" y="1636520"/>
            <a:ext cx="14766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A7942"/>
              </a:buClr>
              <a:buFont typeface="Helvetica Neue"/>
              <a:buNone/>
            </a:pPr>
            <a:r>
              <a:rPr b="0" i="0" lang="en" sz="1500" u="none" cap="none" strike="noStrike">
                <a:solidFill>
                  <a:srgbClr val="0433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backward prop</a:t>
            </a:r>
            <a:endParaRPr sz="900">
              <a:solidFill>
                <a:srgbClr val="0433FF"/>
              </a:solidFill>
            </a:endParaRPr>
          </a:p>
        </p:txBody>
      </p:sp>
      <p:sp>
        <p:nvSpPr>
          <p:cNvPr id="1310" name="Shape 1310"/>
          <p:cNvSpPr/>
          <p:nvPr/>
        </p:nvSpPr>
        <p:spPr>
          <a:xfrm>
            <a:off x="278701" y="563388"/>
            <a:ext cx="542700" cy="27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1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0" baseline="-25000" i="0" lang="en" sz="1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331" name="Shape 13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27798" y="708130"/>
            <a:ext cx="309563" cy="241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2" name="Shape 13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571717" y="718927"/>
            <a:ext cx="818601" cy="241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3" name="Shape 133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901041" y="1364739"/>
            <a:ext cx="760166" cy="2360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4" name="Shape 133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990160" y="703002"/>
            <a:ext cx="760166" cy="2341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5" name="Shape 133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093764" y="1371081"/>
            <a:ext cx="818595" cy="243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6" name="Shape 133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15984" y="2325876"/>
            <a:ext cx="1324704" cy="3477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7" name="Shape 1337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87613" y="3555338"/>
            <a:ext cx="2474798" cy="3477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8" name="Shape 1338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315984" y="4092161"/>
            <a:ext cx="2483764" cy="3477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9" name="Shape 1339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295898" y="2851209"/>
            <a:ext cx="3423548" cy="347731"/>
          </a:xfrm>
          <a:prstGeom prst="rect">
            <a:avLst/>
          </a:prstGeom>
          <a:noFill/>
          <a:ln>
            <a:noFill/>
          </a:ln>
        </p:spPr>
      </p:pic>
      <p:sp>
        <p:nvSpPr>
          <p:cNvPr id="1340" name="Shape 1340"/>
          <p:cNvSpPr/>
          <p:nvPr/>
        </p:nvSpPr>
        <p:spPr>
          <a:xfrm>
            <a:off x="1860697" y="446041"/>
            <a:ext cx="11982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o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=a</a:t>
            </a:r>
            <a:r>
              <a:rPr b="1" baseline="-25000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w</a:t>
            </a:r>
            <a:endParaRPr sz="1300">
              <a:solidFill>
                <a:srgbClr val="AA794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341" name="Shape 1341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313664" y="4588800"/>
            <a:ext cx="3138781" cy="391711"/>
          </a:xfrm>
          <a:prstGeom prst="rect">
            <a:avLst/>
          </a:prstGeom>
          <a:noFill/>
          <a:ln>
            <a:noFill/>
          </a:ln>
        </p:spPr>
      </p:pic>
      <p:sp>
        <p:nvSpPr>
          <p:cNvPr id="1342" name="Shape 1342"/>
          <p:cNvSpPr txBox="1"/>
          <p:nvPr/>
        </p:nvSpPr>
        <p:spPr>
          <a:xfrm>
            <a:off x="4006200" y="2706625"/>
            <a:ext cx="5083800" cy="23799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d_a1 = (a1 - t) / (a1 * (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1.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 a1) +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1e-7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d_sigma = a1 * (1 - a1) </a:t>
            </a:r>
            <a:r>
              <a:rPr i="1" lang="en" sz="1200">
                <a:solidFill>
                  <a:srgbClr val="80808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# sigma prime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d_l = d_a1 * d_sigma  </a:t>
            </a: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(a1 - t)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d_b = d_l * 1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d_o = d_1 * 1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d_W = tf.matmul(tf.transpose(a0), d_o)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Updating network using gradients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learning_rate =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0.01</a:t>
            </a:r>
            <a:endParaRPr sz="1200">
              <a:solidFill>
                <a:srgbClr val="0000FF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train_step = [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tf.assign(W, W - learning_rate * d_W), 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tf.assign(b, b - learning_rate * d_b)]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343" name="Shape 1343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4679850" y="1853075"/>
            <a:ext cx="3582000" cy="37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4" name="Shape 1344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5425474" y="2284428"/>
            <a:ext cx="2861345" cy="347750"/>
          </a:xfrm>
          <a:prstGeom prst="rect">
            <a:avLst/>
          </a:prstGeom>
          <a:noFill/>
          <a:ln>
            <a:noFill/>
          </a:ln>
        </p:spPr>
      </p:pic>
      <p:sp>
        <p:nvSpPr>
          <p:cNvPr id="1345" name="Shape 1345"/>
          <p:cNvSpPr/>
          <p:nvPr/>
        </p:nvSpPr>
        <p:spPr>
          <a:xfrm>
            <a:off x="7465150" y="457675"/>
            <a:ext cx="17490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E</a:t>
            </a:r>
            <a:r>
              <a:rPr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=loss(</a:t>
            </a:r>
            <a:r>
              <a:rPr b="1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1" baseline="-25000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b="1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t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1300">
              <a:solidFill>
                <a:srgbClr val="AA794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9" name="Shape 1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50" name="Shape 1350"/>
          <p:cNvCxnSpPr>
            <a:stCxn id="1351" idx="3"/>
            <a:endCxn id="1352" idx="2"/>
          </p:cNvCxnSpPr>
          <p:nvPr/>
        </p:nvCxnSpPr>
        <p:spPr>
          <a:xfrm flipH="1" rot="10800000">
            <a:off x="821401" y="688188"/>
            <a:ext cx="610800" cy="126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352" name="Shape 1352"/>
          <p:cNvSpPr/>
          <p:nvPr/>
        </p:nvSpPr>
        <p:spPr>
          <a:xfrm>
            <a:off x="1432178" y="514437"/>
            <a:ext cx="506400" cy="347700"/>
          </a:xfrm>
          <a:prstGeom prst="ellipse">
            <a:avLst/>
          </a:prstGeom>
          <a:blipFill rotWithShape="1">
            <a:blip r:embed="rId3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23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*</a:t>
            </a:r>
            <a:endParaRPr sz="900"/>
          </a:p>
        </p:txBody>
      </p:sp>
      <p:cxnSp>
        <p:nvCxnSpPr>
          <p:cNvPr id="1353" name="Shape 1353"/>
          <p:cNvCxnSpPr>
            <a:stCxn id="1352" idx="6"/>
            <a:endCxn id="1354" idx="2"/>
          </p:cNvCxnSpPr>
          <p:nvPr/>
        </p:nvCxnSpPr>
        <p:spPr>
          <a:xfrm flipH="1" rot="10800000">
            <a:off x="1938578" y="680187"/>
            <a:ext cx="1169700" cy="81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354" name="Shape 1354"/>
          <p:cNvSpPr/>
          <p:nvPr/>
        </p:nvSpPr>
        <p:spPr>
          <a:xfrm>
            <a:off x="3108234" y="490298"/>
            <a:ext cx="506400" cy="379800"/>
          </a:xfrm>
          <a:prstGeom prst="ellipse">
            <a:avLst/>
          </a:prstGeom>
          <a:blipFill rotWithShape="1">
            <a:blip r:embed="rId3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5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+</a:t>
            </a:r>
            <a:endParaRPr sz="900"/>
          </a:p>
        </p:txBody>
      </p:sp>
      <p:cxnSp>
        <p:nvCxnSpPr>
          <p:cNvPr id="1355" name="Shape 1355"/>
          <p:cNvCxnSpPr>
            <a:stCxn id="1354" idx="6"/>
            <a:endCxn id="1356" idx="2"/>
          </p:cNvCxnSpPr>
          <p:nvPr/>
        </p:nvCxnSpPr>
        <p:spPr>
          <a:xfrm>
            <a:off x="3614634" y="680198"/>
            <a:ext cx="997800" cy="39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356" name="Shape 1356"/>
          <p:cNvSpPr/>
          <p:nvPr/>
        </p:nvSpPr>
        <p:spPr>
          <a:xfrm>
            <a:off x="4612394" y="488070"/>
            <a:ext cx="582300" cy="391800"/>
          </a:xfrm>
          <a:prstGeom prst="ellipse">
            <a:avLst/>
          </a:prstGeom>
          <a:blipFill rotWithShape="1">
            <a:blip r:embed="rId4">
              <a:alphaModFix/>
            </a:blip>
            <a:tile algn="tl" flip="none" tx="0" sx="99997" ty="0" sy="99997"/>
          </a:blipFill>
          <a:ln>
            <a:noFill/>
          </a:ln>
          <a:effectLst>
            <a:outerShdw blurRad="50800" rotWithShape="0" dist="127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Sigmoid</a:t>
            </a:r>
            <a:endParaRPr sz="900"/>
          </a:p>
        </p:txBody>
      </p:sp>
      <p:cxnSp>
        <p:nvCxnSpPr>
          <p:cNvPr id="1357" name="Shape 1357"/>
          <p:cNvCxnSpPr>
            <a:stCxn id="1356" idx="6"/>
          </p:cNvCxnSpPr>
          <p:nvPr/>
        </p:nvCxnSpPr>
        <p:spPr>
          <a:xfrm flipH="1" rot="10800000">
            <a:off x="5194694" y="680370"/>
            <a:ext cx="1931700" cy="36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358" name="Shape 1358"/>
          <p:cNvSpPr/>
          <p:nvPr/>
        </p:nvSpPr>
        <p:spPr>
          <a:xfrm>
            <a:off x="7141139" y="490297"/>
            <a:ext cx="506400" cy="379800"/>
          </a:xfrm>
          <a:prstGeom prst="ellipse">
            <a:avLst/>
          </a:prstGeom>
          <a:blipFill rotWithShape="1">
            <a:blip r:embed="rId5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loss</a:t>
            </a:r>
            <a:endParaRPr sz="1100"/>
          </a:p>
        </p:txBody>
      </p:sp>
      <p:cxnSp>
        <p:nvCxnSpPr>
          <p:cNvPr id="1359" name="Shape 1359"/>
          <p:cNvCxnSpPr>
            <a:stCxn id="1358" idx="6"/>
          </p:cNvCxnSpPr>
          <p:nvPr/>
        </p:nvCxnSpPr>
        <p:spPr>
          <a:xfrm>
            <a:off x="7647539" y="680197"/>
            <a:ext cx="614400" cy="45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cxnSp>
        <p:nvCxnSpPr>
          <p:cNvPr id="1360" name="Shape 1360"/>
          <p:cNvCxnSpPr/>
          <p:nvPr/>
        </p:nvCxnSpPr>
        <p:spPr>
          <a:xfrm rot="10800000">
            <a:off x="1652884" y="866379"/>
            <a:ext cx="0" cy="2748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361" name="Shape 1361"/>
          <p:cNvSpPr/>
          <p:nvPr/>
        </p:nvSpPr>
        <p:spPr>
          <a:xfrm>
            <a:off x="1508741" y="1137085"/>
            <a:ext cx="2463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900">
                <a:latin typeface="Consolas"/>
                <a:ea typeface="Consolas"/>
                <a:cs typeface="Consolas"/>
                <a:sym typeface="Consolas"/>
              </a:rPr>
              <a:t>w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1362" name="Shape 1362"/>
          <p:cNvCxnSpPr>
            <a:endCxn id="1354" idx="4"/>
          </p:cNvCxnSpPr>
          <p:nvPr/>
        </p:nvCxnSpPr>
        <p:spPr>
          <a:xfrm rot="10800000">
            <a:off x="3361434" y="870098"/>
            <a:ext cx="5100" cy="2703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363" name="Shape 1363"/>
          <p:cNvSpPr/>
          <p:nvPr/>
        </p:nvSpPr>
        <p:spPr>
          <a:xfrm flipH="1">
            <a:off x="3185519" y="1153729"/>
            <a:ext cx="3756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900">
                <a:latin typeface="Consolas"/>
                <a:ea typeface="Consolas"/>
                <a:cs typeface="Consolas"/>
                <a:sym typeface="Consolas"/>
              </a:rPr>
              <a:t>b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64" name="Shape 1364"/>
          <p:cNvSpPr/>
          <p:nvPr/>
        </p:nvSpPr>
        <p:spPr>
          <a:xfrm>
            <a:off x="3526733" y="457682"/>
            <a:ext cx="10539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l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=o+b</a:t>
            </a:r>
            <a:endParaRPr sz="1300">
              <a:solidFill>
                <a:srgbClr val="AA794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65" name="Shape 1365"/>
          <p:cNvSpPr/>
          <p:nvPr/>
        </p:nvSpPr>
        <p:spPr>
          <a:xfrm>
            <a:off x="5094123" y="454926"/>
            <a:ext cx="19497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1" baseline="-25000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=sigmoid(l)</a:t>
            </a:r>
            <a:endParaRPr sz="1300">
              <a:solidFill>
                <a:srgbClr val="AA794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66" name="Shape 1366"/>
          <p:cNvSpPr/>
          <p:nvPr/>
        </p:nvSpPr>
        <p:spPr>
          <a:xfrm>
            <a:off x="403041" y="1849778"/>
            <a:ext cx="3176700" cy="3081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2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Derivatives (chain rule) </a:t>
            </a:r>
            <a:endParaRPr sz="900"/>
          </a:p>
        </p:txBody>
      </p:sp>
      <p:sp>
        <p:nvSpPr>
          <p:cNvPr id="1367" name="Shape 1367"/>
          <p:cNvSpPr/>
          <p:nvPr/>
        </p:nvSpPr>
        <p:spPr>
          <a:xfrm>
            <a:off x="113690" y="26638"/>
            <a:ext cx="1128300" cy="3081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Network</a:t>
            </a:r>
            <a:endParaRPr sz="1900"/>
          </a:p>
        </p:txBody>
      </p:sp>
      <p:cxnSp>
        <p:nvCxnSpPr>
          <p:cNvPr id="1368" name="Shape 1368"/>
          <p:cNvCxnSpPr/>
          <p:nvPr/>
        </p:nvCxnSpPr>
        <p:spPr>
          <a:xfrm>
            <a:off x="1559769" y="190945"/>
            <a:ext cx="6928800" cy="0"/>
          </a:xfrm>
          <a:prstGeom prst="straightConnector1">
            <a:avLst/>
          </a:prstGeom>
          <a:noFill/>
          <a:ln cap="flat" cmpd="sng" w="25400">
            <a:solidFill>
              <a:srgbClr val="AA7942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369" name="Shape 1369"/>
          <p:cNvSpPr/>
          <p:nvPr/>
        </p:nvSpPr>
        <p:spPr>
          <a:xfrm>
            <a:off x="4337448" y="-18010"/>
            <a:ext cx="7728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" sz="1500" u="none" cap="none" strike="noStrike">
                <a:solidFill>
                  <a:srgbClr val="AA79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forward</a:t>
            </a:r>
            <a:endParaRPr sz="900">
              <a:solidFill>
                <a:srgbClr val="AA7942"/>
              </a:solidFill>
            </a:endParaRPr>
          </a:p>
        </p:txBody>
      </p:sp>
      <p:cxnSp>
        <p:nvCxnSpPr>
          <p:cNvPr id="1370" name="Shape 1370"/>
          <p:cNvCxnSpPr/>
          <p:nvPr/>
        </p:nvCxnSpPr>
        <p:spPr>
          <a:xfrm>
            <a:off x="814485" y="1664477"/>
            <a:ext cx="7254600" cy="0"/>
          </a:xfrm>
          <a:prstGeom prst="straightConnector1">
            <a:avLst/>
          </a:prstGeom>
          <a:noFill/>
          <a:ln cap="flat" cmpd="sng" w="25400">
            <a:solidFill>
              <a:srgbClr val="0433FF"/>
            </a:solidFill>
            <a:prstDash val="solid"/>
            <a:miter lim="8000"/>
            <a:headEnd len="lg" w="lg" type="triangle"/>
            <a:tailEnd len="med" w="med" type="none"/>
          </a:ln>
        </p:spPr>
      </p:cxnSp>
      <p:sp>
        <p:nvSpPr>
          <p:cNvPr id="1371" name="Shape 1371"/>
          <p:cNvSpPr/>
          <p:nvPr/>
        </p:nvSpPr>
        <p:spPr>
          <a:xfrm>
            <a:off x="4048491" y="1636520"/>
            <a:ext cx="14766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A7942"/>
              </a:buClr>
              <a:buFont typeface="Helvetica Neue"/>
              <a:buNone/>
            </a:pPr>
            <a:r>
              <a:rPr b="0" i="0" lang="en" sz="1500" u="none" cap="none" strike="noStrike">
                <a:solidFill>
                  <a:srgbClr val="0433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backward prop</a:t>
            </a:r>
            <a:endParaRPr sz="900">
              <a:solidFill>
                <a:srgbClr val="0433FF"/>
              </a:solidFill>
            </a:endParaRPr>
          </a:p>
        </p:txBody>
      </p:sp>
      <p:sp>
        <p:nvSpPr>
          <p:cNvPr id="1351" name="Shape 1351"/>
          <p:cNvSpPr/>
          <p:nvPr/>
        </p:nvSpPr>
        <p:spPr>
          <a:xfrm>
            <a:off x="278701" y="563388"/>
            <a:ext cx="542700" cy="27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1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0" baseline="-25000" i="0" lang="en" sz="1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372" name="Shape 137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27798" y="708130"/>
            <a:ext cx="309563" cy="241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3" name="Shape 137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571717" y="718927"/>
            <a:ext cx="818601" cy="241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4" name="Shape 137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901041" y="1364739"/>
            <a:ext cx="760166" cy="2360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5" name="Shape 137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990160" y="703002"/>
            <a:ext cx="760166" cy="2341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6" name="Shape 137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093764" y="1371081"/>
            <a:ext cx="818595" cy="243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7" name="Shape 137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15984" y="2325876"/>
            <a:ext cx="1324704" cy="3477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8" name="Shape 1378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87613" y="3555338"/>
            <a:ext cx="2474798" cy="3477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9" name="Shape 1379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315984" y="4092161"/>
            <a:ext cx="2483764" cy="3477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0" name="Shape 1380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295898" y="2851209"/>
            <a:ext cx="3423548" cy="347731"/>
          </a:xfrm>
          <a:prstGeom prst="rect">
            <a:avLst/>
          </a:prstGeom>
          <a:noFill/>
          <a:ln>
            <a:noFill/>
          </a:ln>
        </p:spPr>
      </p:pic>
      <p:sp>
        <p:nvSpPr>
          <p:cNvPr id="1381" name="Shape 1381"/>
          <p:cNvSpPr/>
          <p:nvPr/>
        </p:nvSpPr>
        <p:spPr>
          <a:xfrm>
            <a:off x="1860697" y="446041"/>
            <a:ext cx="11982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o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=a</a:t>
            </a:r>
            <a:r>
              <a:rPr b="1" baseline="-25000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w</a:t>
            </a:r>
            <a:endParaRPr sz="1300">
              <a:solidFill>
                <a:srgbClr val="AA794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382" name="Shape 1382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313664" y="4588800"/>
            <a:ext cx="3138781" cy="391711"/>
          </a:xfrm>
          <a:prstGeom prst="rect">
            <a:avLst/>
          </a:prstGeom>
          <a:noFill/>
          <a:ln>
            <a:noFill/>
          </a:ln>
        </p:spPr>
      </p:pic>
      <p:sp>
        <p:nvSpPr>
          <p:cNvPr id="1383" name="Shape 1383"/>
          <p:cNvSpPr txBox="1"/>
          <p:nvPr/>
        </p:nvSpPr>
        <p:spPr>
          <a:xfrm>
            <a:off x="4006200" y="2706625"/>
            <a:ext cx="5083800" cy="23799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d_a1 = (a1 - t) / (a1 * (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1.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 a1) +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1e-7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d_sigma = a1 * (1 - a1) </a:t>
            </a:r>
            <a:r>
              <a:rPr i="1" lang="en" sz="1200">
                <a:solidFill>
                  <a:srgbClr val="80808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# sigma prime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d_l = d_a1 * d_sigma  </a:t>
            </a: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(a1 - t)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d_b = d_l * 1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d_o = d_1 * 1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d_W = tf.matmul(tf.transpose(a0), d_o)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Updating network using gradients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learning_rate =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0.01</a:t>
            </a:r>
            <a:endParaRPr sz="1200">
              <a:solidFill>
                <a:srgbClr val="0000FF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train_step = [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tf.assign(W, W - learning_rate * d_W / N), # sample size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tf.assign(b, b - learning_rate * tf.reduce_mean(d_b))]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384" name="Shape 1384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4679850" y="1853075"/>
            <a:ext cx="3582000" cy="37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5" name="Shape 1385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5425474" y="2284428"/>
            <a:ext cx="2861345" cy="347750"/>
          </a:xfrm>
          <a:prstGeom prst="rect">
            <a:avLst/>
          </a:prstGeom>
          <a:noFill/>
          <a:ln>
            <a:noFill/>
          </a:ln>
        </p:spPr>
      </p:pic>
      <p:sp>
        <p:nvSpPr>
          <p:cNvPr id="1386" name="Shape 1386"/>
          <p:cNvSpPr/>
          <p:nvPr/>
        </p:nvSpPr>
        <p:spPr>
          <a:xfrm>
            <a:off x="7465150" y="457675"/>
            <a:ext cx="17490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E</a:t>
            </a:r>
            <a:r>
              <a:rPr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=loss(</a:t>
            </a:r>
            <a:r>
              <a:rPr b="1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1" baseline="-25000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b="1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t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1300">
              <a:solidFill>
                <a:srgbClr val="AA794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0" name="Shape 1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" name="Shape 1391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Exercise</a:t>
            </a:r>
            <a:r>
              <a:rPr lang="en"/>
              <a:t> </a:t>
            </a:r>
            <a:endParaRPr/>
          </a:p>
        </p:txBody>
      </p:sp>
      <p:sp>
        <p:nvSpPr>
          <p:cNvPr id="1392" name="Shape 1392"/>
          <p:cNvSpPr txBox="1"/>
          <p:nvPr>
            <p:ph idx="1" type="body"/>
          </p:nvPr>
        </p:nvSpPr>
        <p:spPr>
          <a:xfrm>
            <a:off x="180200" y="1460000"/>
            <a:ext cx="8909700" cy="3013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-381000" lvl="0" marL="457200" rtl="0">
              <a:spcBef>
                <a:spcPts val="12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See more backprop code samples at </a:t>
            </a:r>
            <a:r>
              <a:rPr lang="en" sz="2400" u="sng">
                <a:solidFill>
                  <a:schemeClr val="hlink"/>
                </a:solidFill>
                <a:hlinkClick r:id="rId3"/>
              </a:rPr>
              <a:t>https://github.com/hunkim/DeepLearningZeroToAll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https://github.com/hunkim/DeepLearningZeroToAll/blob/master/lab-09-7-sigmoid_back_prop.py</a:t>
            </a:r>
            <a:endParaRPr sz="2400">
              <a:solidFill>
                <a:schemeClr val="dk1"/>
              </a:solidFill>
            </a:endParaRPr>
          </a:p>
          <a:p>
            <a:pPr indent="0" lvl="0" marL="0" rtl="0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Solve XOR using NN backprop </a:t>
            </a:r>
            <a:endParaRPr sz="2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Shape 3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85744" y="560818"/>
            <a:ext cx="3307500" cy="142890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Shape 368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Neural Net</a:t>
            </a:r>
            <a:endParaRPr/>
          </a:p>
        </p:txBody>
      </p:sp>
      <p:sp>
        <p:nvSpPr>
          <p:cNvPr id="369" name="Shape 369"/>
          <p:cNvSpPr txBox="1"/>
          <p:nvPr/>
        </p:nvSpPr>
        <p:spPr>
          <a:xfrm>
            <a:off x="163400" y="1105800"/>
            <a:ext cx="8055300" cy="142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E4FF"/>
                </a:highlight>
                <a:latin typeface="Consolas"/>
                <a:ea typeface="Consolas"/>
                <a:cs typeface="Consolas"/>
                <a:sym typeface="Consolas"/>
              </a:rPr>
              <a:t>W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tf.Variable(tf.random_normal([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'weight'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 = tf.Variable(tf.random_normal([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'bias'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Hypothesis using sigmoid: tf.div(1., 1. + tf.exp(tf.matmul(X, W)))</a:t>
            </a:r>
            <a:endParaRPr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hypothesis = tf.sigmoid(tf.matmul(X, </a:t>
            </a:r>
            <a:r>
              <a:rPr lang="en">
                <a:solidFill>
                  <a:schemeClr val="dk1"/>
                </a:solidFill>
                <a:highlight>
                  <a:srgbClr val="E4E4FF"/>
                </a:highlight>
                <a:latin typeface="Consolas"/>
                <a:ea typeface="Consolas"/>
                <a:cs typeface="Consolas"/>
                <a:sym typeface="Consolas"/>
              </a:rPr>
              <a:t>W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+ b)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70" name="Shape 370"/>
          <p:cNvSpPr txBox="1"/>
          <p:nvPr/>
        </p:nvSpPr>
        <p:spPr>
          <a:xfrm>
            <a:off x="5023250" y="4945075"/>
            <a:ext cx="4588200" cy="18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u="sng">
                <a:solidFill>
                  <a:schemeClr val="hlink"/>
                </a:solidFill>
                <a:hlinkClick r:id="rId4"/>
              </a:rPr>
              <a:t>https://github.com/hunkim/DeepLearningZeroToAll/blob/master/lab-09-1-xor.py</a:t>
            </a:r>
            <a:r>
              <a:rPr lang="en" sz="900"/>
              <a:t> </a:t>
            </a:r>
            <a:endParaRPr sz="9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5" name="Shape 3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85744" y="560818"/>
            <a:ext cx="3307500" cy="1428900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Shape 376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Neural Net</a:t>
            </a:r>
            <a:endParaRPr/>
          </a:p>
        </p:txBody>
      </p:sp>
      <p:sp>
        <p:nvSpPr>
          <p:cNvPr id="377" name="Shape 377"/>
          <p:cNvSpPr txBox="1"/>
          <p:nvPr/>
        </p:nvSpPr>
        <p:spPr>
          <a:xfrm>
            <a:off x="163400" y="1105800"/>
            <a:ext cx="8055300" cy="142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E4FF"/>
                </a:highlight>
                <a:latin typeface="Consolas"/>
                <a:ea typeface="Consolas"/>
                <a:cs typeface="Consolas"/>
                <a:sym typeface="Consolas"/>
              </a:rPr>
              <a:t>W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tf.Variable(tf.random_normal([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'weight'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 = tf.Variable(tf.random_normal([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'bias'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Hypothesis using sigmoid: tf.div(1., 1. + tf.exp(tf.matmul(X, W)))</a:t>
            </a:r>
            <a:endParaRPr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hypothesis = tf.sigmoid(tf.matmul(X, </a:t>
            </a:r>
            <a:r>
              <a:rPr lang="en">
                <a:solidFill>
                  <a:schemeClr val="dk1"/>
                </a:solidFill>
                <a:highlight>
                  <a:srgbClr val="E4E4FF"/>
                </a:highlight>
                <a:latin typeface="Consolas"/>
                <a:ea typeface="Consolas"/>
                <a:cs typeface="Consolas"/>
                <a:sym typeface="Consolas"/>
              </a:rPr>
              <a:t>W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+ b)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78" name="Shape 378"/>
          <p:cNvSpPr txBox="1"/>
          <p:nvPr/>
        </p:nvSpPr>
        <p:spPr>
          <a:xfrm>
            <a:off x="163400" y="2576800"/>
            <a:ext cx="8055300" cy="2272500"/>
          </a:xfrm>
          <a:prstGeom prst="rect">
            <a:avLst/>
          </a:prstGeom>
          <a:noFill/>
          <a:ln cap="flat" cmpd="sng" w="19050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W1 = tf.Variable(tf.random_normal([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" sz="16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16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'weight1'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b1 = tf.Variable(tf.random_normal([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" sz="16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16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'bias1'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layer1 = tf.sigmoid(tf.matmul(X, W1) + b1)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W2 = tf.Variable(tf.random_normal([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" sz="16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16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'weight2'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b2 = tf.Variable(tf.random_normal([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" sz="16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16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'bias2'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hypothesis = tf.sigmoid(tf.matmul(layer1, W2) + b2)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79" name="Shape 379"/>
          <p:cNvSpPr txBox="1"/>
          <p:nvPr/>
        </p:nvSpPr>
        <p:spPr>
          <a:xfrm>
            <a:off x="4900550" y="4865425"/>
            <a:ext cx="4675800" cy="33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u="sng">
                <a:solidFill>
                  <a:schemeClr val="hlink"/>
                </a:solidFill>
                <a:hlinkClick r:id="rId4"/>
              </a:rPr>
              <a:t>https://github.com/hunkim/DeepLearningZeroToAll/blob/master/lab-09-2-xor-nn.py</a:t>
            </a:r>
            <a:r>
              <a:rPr lang="en" sz="900"/>
              <a:t> </a:t>
            </a:r>
            <a:endParaRPr sz="9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